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56" r:id="rId13"/>
    <p:sldId id="448" r:id="rId14"/>
    <p:sldId id="455" r:id="rId15"/>
    <p:sldId id="436" r:id="rId16"/>
    <p:sldId id="442" r:id="rId17"/>
    <p:sldId id="437" r:id="rId18"/>
    <p:sldId id="438" r:id="rId19"/>
    <p:sldId id="439" r:id="rId20"/>
    <p:sldId id="440" r:id="rId21"/>
    <p:sldId id="441" r:id="rId22"/>
    <p:sldId id="408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7015" userDrawn="1">
          <p15:clr>
            <a:srgbClr val="A4A3A4"/>
          </p15:clr>
        </p15:guide>
        <p15:guide id="3" pos="665" userDrawn="1">
          <p15:clr>
            <a:srgbClr val="A4A3A4"/>
          </p15:clr>
        </p15:guide>
        <p15:guide id="5" orient="horz" pos="777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1" pos="304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B9"/>
    <a:srgbClr val="5DC684"/>
    <a:srgbClr val="3D9391"/>
    <a:srgbClr val="EBEBEB"/>
    <a:srgbClr val="E5E6E6"/>
    <a:srgbClr val="E5E4E5"/>
    <a:srgbClr val="EAEDFA"/>
    <a:srgbClr val="D6D6D6"/>
    <a:srgbClr val="F2F3F2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2" autoAdjust="0"/>
    <p:restoredTop sz="94737" autoAdjust="0"/>
  </p:normalViewPr>
  <p:slideViewPr>
    <p:cSldViewPr snapToGrid="0" showGuides="1">
      <p:cViewPr>
        <p:scale>
          <a:sx n="75" d="100"/>
          <a:sy n="75" d="100"/>
        </p:scale>
        <p:origin x="3088" y="1760"/>
      </p:cViewPr>
      <p:guideLst>
        <p:guide orient="horz" pos="2160"/>
        <p:guide pos="7015"/>
        <p:guide pos="665"/>
        <p:guide orient="horz" pos="777"/>
        <p:guide orient="horz" pos="1321"/>
        <p:guide pos="304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4682" custLinFactNeighborY="-1831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X="3806" custLinFactNeighborY="-2844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66228" y="249104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309152" y="1961061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542459" y="221619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833169" y="754586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23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9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72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3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看病难看病贵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中西医对比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3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jpg"/><Relationship Id="rId4" Type="http://schemas.openxmlformats.org/officeDocument/2006/relationships/image" Target="../media/image3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emf"/><Relationship Id="rId3" Type="http://schemas.openxmlformats.org/officeDocument/2006/relationships/image" Target="../media/image47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9.emf"/><Relationship Id="rId5" Type="http://schemas.openxmlformats.org/officeDocument/2006/relationships/image" Target="../media/image48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195073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12551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195073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195073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195073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7565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7638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75376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7995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12522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12522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543384" y="413917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79578" y="412630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03221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280819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26904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269046"/>
            <a:ext cx="1010543" cy="1010543"/>
          </a:xfrm>
          <a:prstGeom prst="ellipse">
            <a:avLst/>
          </a:prstGeom>
          <a:blipFill dpi="0" rotWithShape="1">
            <a:blip r:embed="rId6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493341"/>
              </p:ext>
            </p:extLst>
          </p:nvPr>
        </p:nvGraphicFramePr>
        <p:xfrm>
          <a:off x="2312423" y="247571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12423" y="291379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24474" y="486837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66187" y="291379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30313" y="486837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82668" y="125502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>
            <a:extLst>
              <a:ext uri="{FF2B5EF4-FFF2-40B4-BE49-F238E27FC236}">
                <a16:creationId xmlns:a16="http://schemas.microsoft.com/office/drawing/2014/main" id="{C2CC2038-E217-6143-838A-EF3D4176D74B}"/>
              </a:ext>
            </a:extLst>
          </p:cNvPr>
          <p:cNvGrpSpPr/>
          <p:nvPr/>
        </p:nvGrpSpPr>
        <p:grpSpPr>
          <a:xfrm>
            <a:off x="1139667" y="1611999"/>
            <a:ext cx="2250831" cy="3785342"/>
            <a:chOff x="1063467" y="2069199"/>
            <a:chExt cx="2250831" cy="3785342"/>
          </a:xfrm>
        </p:grpSpPr>
        <p:sp>
          <p:nvSpPr>
            <p:cNvPr id="28" name="Rounded Rectangle 2">
              <a:extLst>
                <a:ext uri="{FF2B5EF4-FFF2-40B4-BE49-F238E27FC236}">
                  <a16:creationId xmlns:a16="http://schemas.microsoft.com/office/drawing/2014/main" id="{CABEB32F-BDCF-8640-AABE-FF261EFAE07F}"/>
                </a:ext>
              </a:extLst>
            </p:cNvPr>
            <p:cNvSpPr/>
            <p:nvPr/>
          </p:nvSpPr>
          <p:spPr>
            <a:xfrm>
              <a:off x="1063467" y="2557059"/>
              <a:ext cx="2250831" cy="3297482"/>
            </a:xfrm>
            <a:prstGeom prst="roundRect">
              <a:avLst>
                <a:gd name="adj" fmla="val 3736"/>
              </a:avLst>
            </a:pr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Condensed Light" charset="0"/>
              </a:endParaRPr>
            </a:p>
          </p:txBody>
        </p:sp>
        <p:sp>
          <p:nvSpPr>
            <p:cNvPr id="29" name="Rounded Rectangle 3">
              <a:extLst>
                <a:ext uri="{FF2B5EF4-FFF2-40B4-BE49-F238E27FC236}">
                  <a16:creationId xmlns:a16="http://schemas.microsoft.com/office/drawing/2014/main" id="{0D981A4F-07B6-384B-8EF7-D1B24059FF60}"/>
                </a:ext>
              </a:extLst>
            </p:cNvPr>
            <p:cNvSpPr/>
            <p:nvPr/>
          </p:nvSpPr>
          <p:spPr>
            <a:xfrm rot="2700000">
              <a:off x="1705872" y="2069199"/>
              <a:ext cx="975721" cy="975721"/>
            </a:xfrm>
            <a:prstGeom prst="roundRect">
              <a:avLst>
                <a:gd name="adj" fmla="val 17839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Roboto Condensed Light" charset="0"/>
              </a:endParaRPr>
            </a:p>
          </p:txBody>
        </p:sp>
        <p:grpSp>
          <p:nvGrpSpPr>
            <p:cNvPr id="30" name="Группа 358">
              <a:extLst>
                <a:ext uri="{FF2B5EF4-FFF2-40B4-BE49-F238E27FC236}">
                  <a16:creationId xmlns:a16="http://schemas.microsoft.com/office/drawing/2014/main" id="{2B7B62A4-680F-994B-BA54-7DF2E132B130}"/>
                </a:ext>
              </a:extLst>
            </p:cNvPr>
            <p:cNvGrpSpPr/>
            <p:nvPr/>
          </p:nvGrpSpPr>
          <p:grpSpPr>
            <a:xfrm>
              <a:off x="1989483" y="2245224"/>
              <a:ext cx="398797" cy="569810"/>
              <a:chOff x="5905500" y="3163888"/>
              <a:chExt cx="1828800" cy="2613025"/>
            </a:xfrm>
            <a:solidFill>
              <a:schemeClr val="bg1"/>
            </a:solidFill>
          </p:grpSpPr>
          <p:sp>
            <p:nvSpPr>
              <p:cNvPr id="35" name="Freeform 319">
                <a:extLst>
                  <a:ext uri="{FF2B5EF4-FFF2-40B4-BE49-F238E27FC236}">
                    <a16:creationId xmlns:a16="http://schemas.microsoft.com/office/drawing/2014/main" id="{B368C6BC-F554-AF4B-BAE0-63954B40CA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13488" y="3163888"/>
                <a:ext cx="1011238" cy="2411412"/>
              </a:xfrm>
              <a:custGeom>
                <a:avLst/>
                <a:gdLst>
                  <a:gd name="T0" fmla="*/ 576 w 1273"/>
                  <a:gd name="T1" fmla="*/ 371 h 3038"/>
                  <a:gd name="T2" fmla="*/ 476 w 1273"/>
                  <a:gd name="T3" fmla="*/ 529 h 3038"/>
                  <a:gd name="T4" fmla="*/ 378 w 1273"/>
                  <a:gd name="T5" fmla="*/ 737 h 3038"/>
                  <a:gd name="T6" fmla="*/ 391 w 1273"/>
                  <a:gd name="T7" fmla="*/ 915 h 3038"/>
                  <a:gd name="T8" fmla="*/ 629 w 1273"/>
                  <a:gd name="T9" fmla="*/ 932 h 3038"/>
                  <a:gd name="T10" fmla="*/ 832 w 1273"/>
                  <a:gd name="T11" fmla="*/ 920 h 3038"/>
                  <a:gd name="T12" fmla="*/ 926 w 1273"/>
                  <a:gd name="T13" fmla="*/ 815 h 3038"/>
                  <a:gd name="T14" fmla="*/ 832 w 1273"/>
                  <a:gd name="T15" fmla="*/ 591 h 3038"/>
                  <a:gd name="T16" fmla="*/ 731 w 1273"/>
                  <a:gd name="T17" fmla="*/ 417 h 3038"/>
                  <a:gd name="T18" fmla="*/ 638 w 1273"/>
                  <a:gd name="T19" fmla="*/ 291 h 3038"/>
                  <a:gd name="T20" fmla="*/ 643 w 1273"/>
                  <a:gd name="T21" fmla="*/ 6 h 3038"/>
                  <a:gd name="T22" fmla="*/ 678 w 1273"/>
                  <a:gd name="T23" fmla="*/ 36 h 3038"/>
                  <a:gd name="T24" fmla="*/ 736 w 1273"/>
                  <a:gd name="T25" fmla="*/ 93 h 3038"/>
                  <a:gd name="T26" fmla="*/ 810 w 1273"/>
                  <a:gd name="T27" fmla="*/ 180 h 3038"/>
                  <a:gd name="T28" fmla="*/ 895 w 1273"/>
                  <a:gd name="T29" fmla="*/ 296 h 3038"/>
                  <a:gd name="T30" fmla="*/ 985 w 1273"/>
                  <a:gd name="T31" fmla="*/ 444 h 3038"/>
                  <a:gd name="T32" fmla="*/ 1072 w 1273"/>
                  <a:gd name="T33" fmla="*/ 625 h 3038"/>
                  <a:gd name="T34" fmla="*/ 1151 w 1273"/>
                  <a:gd name="T35" fmla="*/ 839 h 3038"/>
                  <a:gd name="T36" fmla="*/ 1215 w 1273"/>
                  <a:gd name="T37" fmla="*/ 1088 h 3038"/>
                  <a:gd name="T38" fmla="*/ 1258 w 1273"/>
                  <a:gd name="T39" fmla="*/ 1374 h 3038"/>
                  <a:gd name="T40" fmla="*/ 1273 w 1273"/>
                  <a:gd name="T41" fmla="*/ 1698 h 3038"/>
                  <a:gd name="T42" fmla="*/ 1258 w 1273"/>
                  <a:gd name="T43" fmla="*/ 2026 h 3038"/>
                  <a:gd name="T44" fmla="*/ 1214 w 1273"/>
                  <a:gd name="T45" fmla="*/ 2314 h 3038"/>
                  <a:gd name="T46" fmla="*/ 1146 w 1273"/>
                  <a:gd name="T47" fmla="*/ 2556 h 3038"/>
                  <a:gd name="T48" fmla="*/ 1054 w 1273"/>
                  <a:gd name="T49" fmla="*/ 2754 h 3038"/>
                  <a:gd name="T50" fmla="*/ 945 w 1273"/>
                  <a:gd name="T51" fmla="*/ 2903 h 3038"/>
                  <a:gd name="T52" fmla="*/ 821 w 1273"/>
                  <a:gd name="T53" fmla="*/ 3001 h 3038"/>
                  <a:gd name="T54" fmla="*/ 732 w 1273"/>
                  <a:gd name="T55" fmla="*/ 2259 h 3038"/>
                  <a:gd name="T56" fmla="*/ 710 w 1273"/>
                  <a:gd name="T57" fmla="*/ 2201 h 3038"/>
                  <a:gd name="T58" fmla="*/ 658 w 1273"/>
                  <a:gd name="T59" fmla="*/ 2168 h 3038"/>
                  <a:gd name="T60" fmla="*/ 595 w 1273"/>
                  <a:gd name="T61" fmla="*/ 2175 h 3038"/>
                  <a:gd name="T62" fmla="*/ 552 w 1273"/>
                  <a:gd name="T63" fmla="*/ 2218 h 3038"/>
                  <a:gd name="T64" fmla="*/ 541 w 1273"/>
                  <a:gd name="T65" fmla="*/ 3038 h 3038"/>
                  <a:gd name="T66" fmla="*/ 410 w 1273"/>
                  <a:gd name="T67" fmla="*/ 2975 h 3038"/>
                  <a:gd name="T68" fmla="*/ 289 w 1273"/>
                  <a:gd name="T69" fmla="*/ 2859 h 3038"/>
                  <a:gd name="T70" fmla="*/ 186 w 1273"/>
                  <a:gd name="T71" fmla="*/ 2693 h 3038"/>
                  <a:gd name="T72" fmla="*/ 103 w 1273"/>
                  <a:gd name="T73" fmla="*/ 2480 h 3038"/>
                  <a:gd name="T74" fmla="*/ 42 w 1273"/>
                  <a:gd name="T75" fmla="*/ 2223 h 3038"/>
                  <a:gd name="T76" fmla="*/ 7 w 1273"/>
                  <a:gd name="T77" fmla="*/ 1922 h 3038"/>
                  <a:gd name="T78" fmla="*/ 2 w 1273"/>
                  <a:gd name="T79" fmla="*/ 1587 h 3038"/>
                  <a:gd name="T80" fmla="*/ 28 w 1273"/>
                  <a:gd name="T81" fmla="*/ 1279 h 3038"/>
                  <a:gd name="T82" fmla="*/ 78 w 1273"/>
                  <a:gd name="T83" fmla="*/ 1006 h 3038"/>
                  <a:gd name="T84" fmla="*/ 148 w 1273"/>
                  <a:gd name="T85" fmla="*/ 770 h 3038"/>
                  <a:gd name="T86" fmla="*/ 229 w 1273"/>
                  <a:gd name="T87" fmla="*/ 566 h 3038"/>
                  <a:gd name="T88" fmla="*/ 318 w 1273"/>
                  <a:gd name="T89" fmla="*/ 396 h 3038"/>
                  <a:gd name="T90" fmla="*/ 406 w 1273"/>
                  <a:gd name="T91" fmla="*/ 258 h 3038"/>
                  <a:gd name="T92" fmla="*/ 489 w 1273"/>
                  <a:gd name="T93" fmla="*/ 151 h 3038"/>
                  <a:gd name="T94" fmla="*/ 559 w 1273"/>
                  <a:gd name="T95" fmla="*/ 73 h 3038"/>
                  <a:gd name="T96" fmla="*/ 609 w 1273"/>
                  <a:gd name="T97" fmla="*/ 24 h 3038"/>
                  <a:gd name="T98" fmla="*/ 635 w 1273"/>
                  <a:gd name="T99" fmla="*/ 1 h 30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273" h="3038">
                    <a:moveTo>
                      <a:pt x="638" y="291"/>
                    </a:moveTo>
                    <a:lnTo>
                      <a:pt x="608" y="328"/>
                    </a:lnTo>
                    <a:lnTo>
                      <a:pt x="576" y="371"/>
                    </a:lnTo>
                    <a:lnTo>
                      <a:pt x="543" y="419"/>
                    </a:lnTo>
                    <a:lnTo>
                      <a:pt x="510" y="471"/>
                    </a:lnTo>
                    <a:lnTo>
                      <a:pt x="476" y="529"/>
                    </a:lnTo>
                    <a:lnTo>
                      <a:pt x="444" y="594"/>
                    </a:lnTo>
                    <a:lnTo>
                      <a:pt x="411" y="662"/>
                    </a:lnTo>
                    <a:lnTo>
                      <a:pt x="378" y="737"/>
                    </a:lnTo>
                    <a:lnTo>
                      <a:pt x="348" y="818"/>
                    </a:lnTo>
                    <a:lnTo>
                      <a:pt x="319" y="904"/>
                    </a:lnTo>
                    <a:lnTo>
                      <a:pt x="391" y="915"/>
                    </a:lnTo>
                    <a:lnTo>
                      <a:pt x="468" y="925"/>
                    </a:lnTo>
                    <a:lnTo>
                      <a:pt x="547" y="930"/>
                    </a:lnTo>
                    <a:lnTo>
                      <a:pt x="629" y="932"/>
                    </a:lnTo>
                    <a:lnTo>
                      <a:pt x="698" y="931"/>
                    </a:lnTo>
                    <a:lnTo>
                      <a:pt x="766" y="927"/>
                    </a:lnTo>
                    <a:lnTo>
                      <a:pt x="832" y="920"/>
                    </a:lnTo>
                    <a:lnTo>
                      <a:pt x="894" y="912"/>
                    </a:lnTo>
                    <a:lnTo>
                      <a:pt x="955" y="901"/>
                    </a:lnTo>
                    <a:lnTo>
                      <a:pt x="926" y="815"/>
                    </a:lnTo>
                    <a:lnTo>
                      <a:pt x="896" y="735"/>
                    </a:lnTo>
                    <a:lnTo>
                      <a:pt x="865" y="660"/>
                    </a:lnTo>
                    <a:lnTo>
                      <a:pt x="832" y="591"/>
                    </a:lnTo>
                    <a:lnTo>
                      <a:pt x="798" y="527"/>
                    </a:lnTo>
                    <a:lnTo>
                      <a:pt x="765" y="470"/>
                    </a:lnTo>
                    <a:lnTo>
                      <a:pt x="731" y="417"/>
                    </a:lnTo>
                    <a:lnTo>
                      <a:pt x="699" y="370"/>
                    </a:lnTo>
                    <a:lnTo>
                      <a:pt x="667" y="328"/>
                    </a:lnTo>
                    <a:lnTo>
                      <a:pt x="638" y="291"/>
                    </a:lnTo>
                    <a:close/>
                    <a:moveTo>
                      <a:pt x="636" y="0"/>
                    </a:moveTo>
                    <a:lnTo>
                      <a:pt x="638" y="1"/>
                    </a:lnTo>
                    <a:lnTo>
                      <a:pt x="643" y="6"/>
                    </a:lnTo>
                    <a:lnTo>
                      <a:pt x="652" y="12"/>
                    </a:lnTo>
                    <a:lnTo>
                      <a:pt x="664" y="23"/>
                    </a:lnTo>
                    <a:lnTo>
                      <a:pt x="678" y="36"/>
                    </a:lnTo>
                    <a:lnTo>
                      <a:pt x="695" y="52"/>
                    </a:lnTo>
                    <a:lnTo>
                      <a:pt x="714" y="72"/>
                    </a:lnTo>
                    <a:lnTo>
                      <a:pt x="736" y="93"/>
                    </a:lnTo>
                    <a:lnTo>
                      <a:pt x="760" y="119"/>
                    </a:lnTo>
                    <a:lnTo>
                      <a:pt x="784" y="148"/>
                    </a:lnTo>
                    <a:lnTo>
                      <a:pt x="810" y="180"/>
                    </a:lnTo>
                    <a:lnTo>
                      <a:pt x="838" y="215"/>
                    </a:lnTo>
                    <a:lnTo>
                      <a:pt x="867" y="254"/>
                    </a:lnTo>
                    <a:lnTo>
                      <a:pt x="895" y="296"/>
                    </a:lnTo>
                    <a:lnTo>
                      <a:pt x="925" y="342"/>
                    </a:lnTo>
                    <a:lnTo>
                      <a:pt x="955" y="391"/>
                    </a:lnTo>
                    <a:lnTo>
                      <a:pt x="985" y="444"/>
                    </a:lnTo>
                    <a:lnTo>
                      <a:pt x="1014" y="501"/>
                    </a:lnTo>
                    <a:lnTo>
                      <a:pt x="1044" y="560"/>
                    </a:lnTo>
                    <a:lnTo>
                      <a:pt x="1072" y="625"/>
                    </a:lnTo>
                    <a:lnTo>
                      <a:pt x="1099" y="692"/>
                    </a:lnTo>
                    <a:lnTo>
                      <a:pt x="1125" y="764"/>
                    </a:lnTo>
                    <a:lnTo>
                      <a:pt x="1151" y="839"/>
                    </a:lnTo>
                    <a:lnTo>
                      <a:pt x="1173" y="917"/>
                    </a:lnTo>
                    <a:lnTo>
                      <a:pt x="1195" y="1001"/>
                    </a:lnTo>
                    <a:lnTo>
                      <a:pt x="1215" y="1088"/>
                    </a:lnTo>
                    <a:lnTo>
                      <a:pt x="1231" y="1179"/>
                    </a:lnTo>
                    <a:lnTo>
                      <a:pt x="1246" y="1275"/>
                    </a:lnTo>
                    <a:lnTo>
                      <a:pt x="1258" y="1374"/>
                    </a:lnTo>
                    <a:lnTo>
                      <a:pt x="1266" y="1478"/>
                    </a:lnTo>
                    <a:lnTo>
                      <a:pt x="1271" y="1586"/>
                    </a:lnTo>
                    <a:lnTo>
                      <a:pt x="1273" y="1698"/>
                    </a:lnTo>
                    <a:lnTo>
                      <a:pt x="1271" y="1812"/>
                    </a:lnTo>
                    <a:lnTo>
                      <a:pt x="1266" y="1922"/>
                    </a:lnTo>
                    <a:lnTo>
                      <a:pt x="1258" y="2026"/>
                    </a:lnTo>
                    <a:lnTo>
                      <a:pt x="1247" y="2126"/>
                    </a:lnTo>
                    <a:lnTo>
                      <a:pt x="1231" y="2223"/>
                    </a:lnTo>
                    <a:lnTo>
                      <a:pt x="1214" y="2314"/>
                    </a:lnTo>
                    <a:lnTo>
                      <a:pt x="1194" y="2400"/>
                    </a:lnTo>
                    <a:lnTo>
                      <a:pt x="1170" y="2480"/>
                    </a:lnTo>
                    <a:lnTo>
                      <a:pt x="1146" y="2556"/>
                    </a:lnTo>
                    <a:lnTo>
                      <a:pt x="1117" y="2628"/>
                    </a:lnTo>
                    <a:lnTo>
                      <a:pt x="1087" y="2693"/>
                    </a:lnTo>
                    <a:lnTo>
                      <a:pt x="1054" y="2754"/>
                    </a:lnTo>
                    <a:lnTo>
                      <a:pt x="1020" y="2809"/>
                    </a:lnTo>
                    <a:lnTo>
                      <a:pt x="984" y="2859"/>
                    </a:lnTo>
                    <a:lnTo>
                      <a:pt x="945" y="2903"/>
                    </a:lnTo>
                    <a:lnTo>
                      <a:pt x="906" y="2942"/>
                    </a:lnTo>
                    <a:lnTo>
                      <a:pt x="864" y="2975"/>
                    </a:lnTo>
                    <a:lnTo>
                      <a:pt x="821" y="3001"/>
                    </a:lnTo>
                    <a:lnTo>
                      <a:pt x="777" y="3023"/>
                    </a:lnTo>
                    <a:lnTo>
                      <a:pt x="732" y="3038"/>
                    </a:lnTo>
                    <a:lnTo>
                      <a:pt x="732" y="2259"/>
                    </a:lnTo>
                    <a:lnTo>
                      <a:pt x="729" y="2238"/>
                    </a:lnTo>
                    <a:lnTo>
                      <a:pt x="721" y="2218"/>
                    </a:lnTo>
                    <a:lnTo>
                      <a:pt x="710" y="2201"/>
                    </a:lnTo>
                    <a:lnTo>
                      <a:pt x="696" y="2186"/>
                    </a:lnTo>
                    <a:lnTo>
                      <a:pt x="678" y="2175"/>
                    </a:lnTo>
                    <a:lnTo>
                      <a:pt x="658" y="2168"/>
                    </a:lnTo>
                    <a:lnTo>
                      <a:pt x="636" y="2165"/>
                    </a:lnTo>
                    <a:lnTo>
                      <a:pt x="614" y="2168"/>
                    </a:lnTo>
                    <a:lnTo>
                      <a:pt x="595" y="2175"/>
                    </a:lnTo>
                    <a:lnTo>
                      <a:pt x="577" y="2186"/>
                    </a:lnTo>
                    <a:lnTo>
                      <a:pt x="563" y="2201"/>
                    </a:lnTo>
                    <a:lnTo>
                      <a:pt x="552" y="2218"/>
                    </a:lnTo>
                    <a:lnTo>
                      <a:pt x="544" y="2238"/>
                    </a:lnTo>
                    <a:lnTo>
                      <a:pt x="541" y="2259"/>
                    </a:lnTo>
                    <a:lnTo>
                      <a:pt x="541" y="3038"/>
                    </a:lnTo>
                    <a:lnTo>
                      <a:pt x="496" y="3023"/>
                    </a:lnTo>
                    <a:lnTo>
                      <a:pt x="452" y="3001"/>
                    </a:lnTo>
                    <a:lnTo>
                      <a:pt x="410" y="2975"/>
                    </a:lnTo>
                    <a:lnTo>
                      <a:pt x="367" y="2942"/>
                    </a:lnTo>
                    <a:lnTo>
                      <a:pt x="328" y="2903"/>
                    </a:lnTo>
                    <a:lnTo>
                      <a:pt x="289" y="2859"/>
                    </a:lnTo>
                    <a:lnTo>
                      <a:pt x="253" y="2809"/>
                    </a:lnTo>
                    <a:lnTo>
                      <a:pt x="219" y="2754"/>
                    </a:lnTo>
                    <a:lnTo>
                      <a:pt x="186" y="2693"/>
                    </a:lnTo>
                    <a:lnTo>
                      <a:pt x="156" y="2628"/>
                    </a:lnTo>
                    <a:lnTo>
                      <a:pt x="127" y="2556"/>
                    </a:lnTo>
                    <a:lnTo>
                      <a:pt x="103" y="2480"/>
                    </a:lnTo>
                    <a:lnTo>
                      <a:pt x="79" y="2400"/>
                    </a:lnTo>
                    <a:lnTo>
                      <a:pt x="59" y="2314"/>
                    </a:lnTo>
                    <a:lnTo>
                      <a:pt x="42" y="2223"/>
                    </a:lnTo>
                    <a:lnTo>
                      <a:pt x="27" y="2126"/>
                    </a:lnTo>
                    <a:lnTo>
                      <a:pt x="15" y="2026"/>
                    </a:lnTo>
                    <a:lnTo>
                      <a:pt x="7" y="1922"/>
                    </a:lnTo>
                    <a:lnTo>
                      <a:pt x="2" y="1812"/>
                    </a:lnTo>
                    <a:lnTo>
                      <a:pt x="0" y="1698"/>
                    </a:lnTo>
                    <a:lnTo>
                      <a:pt x="2" y="1587"/>
                    </a:lnTo>
                    <a:lnTo>
                      <a:pt x="7" y="1480"/>
                    </a:lnTo>
                    <a:lnTo>
                      <a:pt x="15" y="1377"/>
                    </a:lnTo>
                    <a:lnTo>
                      <a:pt x="28" y="1279"/>
                    </a:lnTo>
                    <a:lnTo>
                      <a:pt x="42" y="1184"/>
                    </a:lnTo>
                    <a:lnTo>
                      <a:pt x="58" y="1093"/>
                    </a:lnTo>
                    <a:lnTo>
                      <a:pt x="78" y="1006"/>
                    </a:lnTo>
                    <a:lnTo>
                      <a:pt x="100" y="924"/>
                    </a:lnTo>
                    <a:lnTo>
                      <a:pt x="122" y="845"/>
                    </a:lnTo>
                    <a:lnTo>
                      <a:pt x="148" y="770"/>
                    </a:lnTo>
                    <a:lnTo>
                      <a:pt x="174" y="698"/>
                    </a:lnTo>
                    <a:lnTo>
                      <a:pt x="202" y="631"/>
                    </a:lnTo>
                    <a:lnTo>
                      <a:pt x="229" y="566"/>
                    </a:lnTo>
                    <a:lnTo>
                      <a:pt x="259" y="507"/>
                    </a:lnTo>
                    <a:lnTo>
                      <a:pt x="288" y="450"/>
                    </a:lnTo>
                    <a:lnTo>
                      <a:pt x="318" y="396"/>
                    </a:lnTo>
                    <a:lnTo>
                      <a:pt x="348" y="347"/>
                    </a:lnTo>
                    <a:lnTo>
                      <a:pt x="378" y="301"/>
                    </a:lnTo>
                    <a:lnTo>
                      <a:pt x="406" y="258"/>
                    </a:lnTo>
                    <a:lnTo>
                      <a:pt x="435" y="219"/>
                    </a:lnTo>
                    <a:lnTo>
                      <a:pt x="462" y="183"/>
                    </a:lnTo>
                    <a:lnTo>
                      <a:pt x="489" y="151"/>
                    </a:lnTo>
                    <a:lnTo>
                      <a:pt x="514" y="122"/>
                    </a:lnTo>
                    <a:lnTo>
                      <a:pt x="537" y="95"/>
                    </a:lnTo>
                    <a:lnTo>
                      <a:pt x="559" y="73"/>
                    </a:lnTo>
                    <a:lnTo>
                      <a:pt x="577" y="53"/>
                    </a:lnTo>
                    <a:lnTo>
                      <a:pt x="595" y="37"/>
                    </a:lnTo>
                    <a:lnTo>
                      <a:pt x="609" y="24"/>
                    </a:lnTo>
                    <a:lnTo>
                      <a:pt x="621" y="13"/>
                    </a:lnTo>
                    <a:lnTo>
                      <a:pt x="629" y="6"/>
                    </a:lnTo>
                    <a:lnTo>
                      <a:pt x="635" y="1"/>
                    </a:lnTo>
                    <a:lnTo>
                      <a:pt x="6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6" name="Freeform 320">
                <a:extLst>
                  <a:ext uri="{FF2B5EF4-FFF2-40B4-BE49-F238E27FC236}">
                    <a16:creationId xmlns:a16="http://schemas.microsoft.com/office/drawing/2014/main" id="{4CE44C72-339B-E448-AC11-2B3C498D55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5500" y="4935538"/>
                <a:ext cx="493713" cy="841375"/>
              </a:xfrm>
              <a:custGeom>
                <a:avLst/>
                <a:gdLst>
                  <a:gd name="T0" fmla="*/ 344 w 623"/>
                  <a:gd name="T1" fmla="*/ 0 h 1059"/>
                  <a:gd name="T2" fmla="*/ 421 w 623"/>
                  <a:gd name="T3" fmla="*/ 0 h 1059"/>
                  <a:gd name="T4" fmla="*/ 438 w 623"/>
                  <a:gd name="T5" fmla="*/ 88 h 1059"/>
                  <a:gd name="T6" fmla="*/ 457 w 623"/>
                  <a:gd name="T7" fmla="*/ 173 h 1059"/>
                  <a:gd name="T8" fmla="*/ 479 w 623"/>
                  <a:gd name="T9" fmla="*/ 255 h 1059"/>
                  <a:gd name="T10" fmla="*/ 502 w 623"/>
                  <a:gd name="T11" fmla="*/ 331 h 1059"/>
                  <a:gd name="T12" fmla="*/ 529 w 623"/>
                  <a:gd name="T13" fmla="*/ 405 h 1059"/>
                  <a:gd name="T14" fmla="*/ 558 w 623"/>
                  <a:gd name="T15" fmla="*/ 475 h 1059"/>
                  <a:gd name="T16" fmla="*/ 590 w 623"/>
                  <a:gd name="T17" fmla="*/ 540 h 1059"/>
                  <a:gd name="T18" fmla="*/ 623 w 623"/>
                  <a:gd name="T19" fmla="*/ 601 h 1059"/>
                  <a:gd name="T20" fmla="*/ 0 w 623"/>
                  <a:gd name="T21" fmla="*/ 1059 h 1059"/>
                  <a:gd name="T22" fmla="*/ 0 w 623"/>
                  <a:gd name="T23" fmla="*/ 291 h 1059"/>
                  <a:gd name="T24" fmla="*/ 3 w 623"/>
                  <a:gd name="T25" fmla="*/ 252 h 1059"/>
                  <a:gd name="T26" fmla="*/ 12 w 623"/>
                  <a:gd name="T27" fmla="*/ 214 h 1059"/>
                  <a:gd name="T28" fmla="*/ 27 w 623"/>
                  <a:gd name="T29" fmla="*/ 178 h 1059"/>
                  <a:gd name="T30" fmla="*/ 46 w 623"/>
                  <a:gd name="T31" fmla="*/ 144 h 1059"/>
                  <a:gd name="T32" fmla="*/ 71 w 623"/>
                  <a:gd name="T33" fmla="*/ 113 h 1059"/>
                  <a:gd name="T34" fmla="*/ 101 w 623"/>
                  <a:gd name="T35" fmla="*/ 85 h 1059"/>
                  <a:gd name="T36" fmla="*/ 134 w 623"/>
                  <a:gd name="T37" fmla="*/ 60 h 1059"/>
                  <a:gd name="T38" fmla="*/ 170 w 623"/>
                  <a:gd name="T39" fmla="*/ 40 h 1059"/>
                  <a:gd name="T40" fmla="*/ 210 w 623"/>
                  <a:gd name="T41" fmla="*/ 22 h 1059"/>
                  <a:gd name="T42" fmla="*/ 252 w 623"/>
                  <a:gd name="T43" fmla="*/ 10 h 1059"/>
                  <a:gd name="T44" fmla="*/ 298 w 623"/>
                  <a:gd name="T45" fmla="*/ 2 h 1059"/>
                  <a:gd name="T46" fmla="*/ 344 w 623"/>
                  <a:gd name="T47" fmla="*/ 0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23" h="1059">
                    <a:moveTo>
                      <a:pt x="344" y="0"/>
                    </a:moveTo>
                    <a:lnTo>
                      <a:pt x="421" y="0"/>
                    </a:lnTo>
                    <a:lnTo>
                      <a:pt x="438" y="88"/>
                    </a:lnTo>
                    <a:lnTo>
                      <a:pt x="457" y="173"/>
                    </a:lnTo>
                    <a:lnTo>
                      <a:pt x="479" y="255"/>
                    </a:lnTo>
                    <a:lnTo>
                      <a:pt x="502" y="331"/>
                    </a:lnTo>
                    <a:lnTo>
                      <a:pt x="529" y="405"/>
                    </a:lnTo>
                    <a:lnTo>
                      <a:pt x="558" y="475"/>
                    </a:lnTo>
                    <a:lnTo>
                      <a:pt x="590" y="540"/>
                    </a:lnTo>
                    <a:lnTo>
                      <a:pt x="623" y="601"/>
                    </a:lnTo>
                    <a:lnTo>
                      <a:pt x="0" y="1059"/>
                    </a:lnTo>
                    <a:lnTo>
                      <a:pt x="0" y="291"/>
                    </a:lnTo>
                    <a:lnTo>
                      <a:pt x="3" y="252"/>
                    </a:lnTo>
                    <a:lnTo>
                      <a:pt x="12" y="214"/>
                    </a:lnTo>
                    <a:lnTo>
                      <a:pt x="27" y="178"/>
                    </a:lnTo>
                    <a:lnTo>
                      <a:pt x="46" y="144"/>
                    </a:lnTo>
                    <a:lnTo>
                      <a:pt x="71" y="113"/>
                    </a:lnTo>
                    <a:lnTo>
                      <a:pt x="101" y="85"/>
                    </a:lnTo>
                    <a:lnTo>
                      <a:pt x="134" y="60"/>
                    </a:lnTo>
                    <a:lnTo>
                      <a:pt x="170" y="40"/>
                    </a:lnTo>
                    <a:lnTo>
                      <a:pt x="210" y="22"/>
                    </a:lnTo>
                    <a:lnTo>
                      <a:pt x="252" y="10"/>
                    </a:lnTo>
                    <a:lnTo>
                      <a:pt x="298" y="2"/>
                    </a:lnTo>
                    <a:lnTo>
                      <a:pt x="34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  <p:sp>
            <p:nvSpPr>
              <p:cNvPr id="37" name="Freeform 321">
                <a:extLst>
                  <a:ext uri="{FF2B5EF4-FFF2-40B4-BE49-F238E27FC236}">
                    <a16:creationId xmlns:a16="http://schemas.microsoft.com/office/drawing/2014/main" id="{9FCD5639-9CE6-594B-A960-7264A4DB0A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9000" y="4935538"/>
                <a:ext cx="495300" cy="841375"/>
              </a:xfrm>
              <a:custGeom>
                <a:avLst/>
                <a:gdLst>
                  <a:gd name="T0" fmla="*/ 202 w 623"/>
                  <a:gd name="T1" fmla="*/ 0 h 1059"/>
                  <a:gd name="T2" fmla="*/ 279 w 623"/>
                  <a:gd name="T3" fmla="*/ 0 h 1059"/>
                  <a:gd name="T4" fmla="*/ 326 w 623"/>
                  <a:gd name="T5" fmla="*/ 2 h 1059"/>
                  <a:gd name="T6" fmla="*/ 371 w 623"/>
                  <a:gd name="T7" fmla="*/ 10 h 1059"/>
                  <a:gd name="T8" fmla="*/ 413 w 623"/>
                  <a:gd name="T9" fmla="*/ 22 h 1059"/>
                  <a:gd name="T10" fmla="*/ 453 w 623"/>
                  <a:gd name="T11" fmla="*/ 40 h 1059"/>
                  <a:gd name="T12" fmla="*/ 489 w 623"/>
                  <a:gd name="T13" fmla="*/ 60 h 1059"/>
                  <a:gd name="T14" fmla="*/ 522 w 623"/>
                  <a:gd name="T15" fmla="*/ 85 h 1059"/>
                  <a:gd name="T16" fmla="*/ 551 w 623"/>
                  <a:gd name="T17" fmla="*/ 113 h 1059"/>
                  <a:gd name="T18" fmla="*/ 576 w 623"/>
                  <a:gd name="T19" fmla="*/ 144 h 1059"/>
                  <a:gd name="T20" fmla="*/ 596 w 623"/>
                  <a:gd name="T21" fmla="*/ 178 h 1059"/>
                  <a:gd name="T22" fmla="*/ 611 w 623"/>
                  <a:gd name="T23" fmla="*/ 214 h 1059"/>
                  <a:gd name="T24" fmla="*/ 620 w 623"/>
                  <a:gd name="T25" fmla="*/ 252 h 1059"/>
                  <a:gd name="T26" fmla="*/ 623 w 623"/>
                  <a:gd name="T27" fmla="*/ 291 h 1059"/>
                  <a:gd name="T28" fmla="*/ 623 w 623"/>
                  <a:gd name="T29" fmla="*/ 1059 h 1059"/>
                  <a:gd name="T30" fmla="*/ 0 w 623"/>
                  <a:gd name="T31" fmla="*/ 601 h 1059"/>
                  <a:gd name="T32" fmla="*/ 33 w 623"/>
                  <a:gd name="T33" fmla="*/ 540 h 1059"/>
                  <a:gd name="T34" fmla="*/ 65 w 623"/>
                  <a:gd name="T35" fmla="*/ 475 h 1059"/>
                  <a:gd name="T36" fmla="*/ 94 w 623"/>
                  <a:gd name="T37" fmla="*/ 405 h 1059"/>
                  <a:gd name="T38" fmla="*/ 121 w 623"/>
                  <a:gd name="T39" fmla="*/ 331 h 1059"/>
                  <a:gd name="T40" fmla="*/ 144 w 623"/>
                  <a:gd name="T41" fmla="*/ 255 h 1059"/>
                  <a:gd name="T42" fmla="*/ 166 w 623"/>
                  <a:gd name="T43" fmla="*/ 173 h 1059"/>
                  <a:gd name="T44" fmla="*/ 186 w 623"/>
                  <a:gd name="T45" fmla="*/ 88 h 1059"/>
                  <a:gd name="T46" fmla="*/ 202 w 623"/>
                  <a:gd name="T47" fmla="*/ 0 h 10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623" h="1059">
                    <a:moveTo>
                      <a:pt x="202" y="0"/>
                    </a:moveTo>
                    <a:lnTo>
                      <a:pt x="279" y="0"/>
                    </a:lnTo>
                    <a:lnTo>
                      <a:pt x="326" y="2"/>
                    </a:lnTo>
                    <a:lnTo>
                      <a:pt x="371" y="10"/>
                    </a:lnTo>
                    <a:lnTo>
                      <a:pt x="413" y="22"/>
                    </a:lnTo>
                    <a:lnTo>
                      <a:pt x="453" y="40"/>
                    </a:lnTo>
                    <a:lnTo>
                      <a:pt x="489" y="60"/>
                    </a:lnTo>
                    <a:lnTo>
                      <a:pt x="522" y="85"/>
                    </a:lnTo>
                    <a:lnTo>
                      <a:pt x="551" y="113"/>
                    </a:lnTo>
                    <a:lnTo>
                      <a:pt x="576" y="144"/>
                    </a:lnTo>
                    <a:lnTo>
                      <a:pt x="596" y="178"/>
                    </a:lnTo>
                    <a:lnTo>
                      <a:pt x="611" y="214"/>
                    </a:lnTo>
                    <a:lnTo>
                      <a:pt x="620" y="252"/>
                    </a:lnTo>
                    <a:lnTo>
                      <a:pt x="623" y="291"/>
                    </a:lnTo>
                    <a:lnTo>
                      <a:pt x="623" y="1059"/>
                    </a:lnTo>
                    <a:lnTo>
                      <a:pt x="0" y="601"/>
                    </a:lnTo>
                    <a:lnTo>
                      <a:pt x="33" y="540"/>
                    </a:lnTo>
                    <a:lnTo>
                      <a:pt x="65" y="475"/>
                    </a:lnTo>
                    <a:lnTo>
                      <a:pt x="94" y="405"/>
                    </a:lnTo>
                    <a:lnTo>
                      <a:pt x="121" y="331"/>
                    </a:lnTo>
                    <a:lnTo>
                      <a:pt x="144" y="255"/>
                    </a:lnTo>
                    <a:lnTo>
                      <a:pt x="166" y="173"/>
                    </a:lnTo>
                    <a:lnTo>
                      <a:pt x="186" y="88"/>
                    </a:lnTo>
                    <a:lnTo>
                      <a:pt x="202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ru-RU"/>
              </a:p>
            </p:txBody>
          </p:sp>
        </p:grpSp>
        <p:grpSp>
          <p:nvGrpSpPr>
            <p:cNvPr id="31" name="Group 42">
              <a:extLst>
                <a:ext uri="{FF2B5EF4-FFF2-40B4-BE49-F238E27FC236}">
                  <a16:creationId xmlns:a16="http://schemas.microsoft.com/office/drawing/2014/main" id="{21865267-A919-2745-9D2C-2042C9E51C71}"/>
                </a:ext>
              </a:extLst>
            </p:cNvPr>
            <p:cNvGrpSpPr/>
            <p:nvPr/>
          </p:nvGrpSpPr>
          <p:grpSpPr>
            <a:xfrm>
              <a:off x="1205828" y="3558834"/>
              <a:ext cx="1710553" cy="1070631"/>
              <a:chOff x="630703" y="4245353"/>
              <a:chExt cx="1710553" cy="1070631"/>
            </a:xfrm>
          </p:grpSpPr>
          <p:sp>
            <p:nvSpPr>
              <p:cNvPr id="33" name="TextBox 43">
                <a:extLst>
                  <a:ext uri="{FF2B5EF4-FFF2-40B4-BE49-F238E27FC236}">
                    <a16:creationId xmlns:a16="http://schemas.microsoft.com/office/drawing/2014/main" id="{3B4D5E21-7324-6542-893C-79351D059AE6}"/>
                  </a:ext>
                </a:extLst>
              </p:cNvPr>
              <p:cNvSpPr txBox="1"/>
              <p:nvPr/>
            </p:nvSpPr>
            <p:spPr>
              <a:xfrm>
                <a:off x="1364686" y="4245353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1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快速</a:t>
                </a:r>
                <a:endParaRPr lang="en-US" altLang="zh-CN" sz="2000" b="1" dirty="0">
                  <a:solidFill>
                    <a:schemeClr val="accent1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34" name="TextBox 44">
                <a:extLst>
                  <a:ext uri="{FF2B5EF4-FFF2-40B4-BE49-F238E27FC236}">
                    <a16:creationId xmlns:a16="http://schemas.microsoft.com/office/drawing/2014/main" id="{9FF327A7-83CA-6C4F-A4BB-5F76F109A01F}"/>
                  </a:ext>
                </a:extLst>
              </p:cNvPr>
              <p:cNvSpPr txBox="1"/>
              <p:nvPr/>
            </p:nvSpPr>
            <p:spPr>
              <a:xfrm flipH="1">
                <a:off x="630703" y="4707741"/>
                <a:ext cx="1710553" cy="608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快速解决就医费时费精力问题</a:t>
                </a:r>
                <a:endParaRPr lang="en-US" altLang="zh-CN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17D0C51F-B71A-BF4D-9F28-BD147ECC775A}"/>
              </a:ext>
            </a:extLst>
          </p:cNvPr>
          <p:cNvGrpSpPr/>
          <p:nvPr/>
        </p:nvGrpSpPr>
        <p:grpSpPr>
          <a:xfrm>
            <a:off x="3691053" y="1611999"/>
            <a:ext cx="2250831" cy="3785342"/>
            <a:chOff x="3614853" y="2069199"/>
            <a:chExt cx="2250831" cy="3785342"/>
          </a:xfrm>
        </p:grpSpPr>
        <p:sp>
          <p:nvSpPr>
            <p:cNvPr id="39" name="Rounded Rectangle 7">
              <a:extLst>
                <a:ext uri="{FF2B5EF4-FFF2-40B4-BE49-F238E27FC236}">
                  <a16:creationId xmlns:a16="http://schemas.microsoft.com/office/drawing/2014/main" id="{302D81F2-4A56-AA4F-A70D-7DA64C192BCC}"/>
                </a:ext>
              </a:extLst>
            </p:cNvPr>
            <p:cNvSpPr/>
            <p:nvPr/>
          </p:nvSpPr>
          <p:spPr>
            <a:xfrm>
              <a:off x="3614853" y="2557059"/>
              <a:ext cx="2250831" cy="3297482"/>
            </a:xfrm>
            <a:prstGeom prst="roundRect">
              <a:avLst>
                <a:gd name="adj" fmla="val 3736"/>
              </a:avLst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Condensed Light" charset="0"/>
              </a:endParaRPr>
            </a:p>
          </p:txBody>
        </p:sp>
        <p:sp>
          <p:nvSpPr>
            <p:cNvPr id="40" name="Rounded Rectangle 8">
              <a:extLst>
                <a:ext uri="{FF2B5EF4-FFF2-40B4-BE49-F238E27FC236}">
                  <a16:creationId xmlns:a16="http://schemas.microsoft.com/office/drawing/2014/main" id="{343677D3-A527-AF48-9605-B0FE216FD795}"/>
                </a:ext>
              </a:extLst>
            </p:cNvPr>
            <p:cNvSpPr/>
            <p:nvPr/>
          </p:nvSpPr>
          <p:spPr>
            <a:xfrm rot="2700000">
              <a:off x="4252409" y="2069199"/>
              <a:ext cx="975721" cy="975721"/>
            </a:xfrm>
            <a:prstGeom prst="roundRect">
              <a:avLst>
                <a:gd name="adj" fmla="val 17839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Roboto Condensed Light" charset="0"/>
              </a:endParaRPr>
            </a:p>
          </p:txBody>
        </p:sp>
        <p:grpSp>
          <p:nvGrpSpPr>
            <p:cNvPr id="42" name="Group 45">
              <a:extLst>
                <a:ext uri="{FF2B5EF4-FFF2-40B4-BE49-F238E27FC236}">
                  <a16:creationId xmlns:a16="http://schemas.microsoft.com/office/drawing/2014/main" id="{73219BC9-0395-FF4C-A134-60EEF3CD6E45}"/>
                </a:ext>
              </a:extLst>
            </p:cNvPr>
            <p:cNvGrpSpPr/>
            <p:nvPr/>
          </p:nvGrpSpPr>
          <p:grpSpPr>
            <a:xfrm>
              <a:off x="3757039" y="3558834"/>
              <a:ext cx="1965755" cy="1070631"/>
              <a:chOff x="3624344" y="4245353"/>
              <a:chExt cx="1965755" cy="1070631"/>
            </a:xfrm>
          </p:grpSpPr>
          <p:sp>
            <p:nvSpPr>
              <p:cNvPr id="44" name="TextBox 46">
                <a:extLst>
                  <a:ext uri="{FF2B5EF4-FFF2-40B4-BE49-F238E27FC236}">
                    <a16:creationId xmlns:a16="http://schemas.microsoft.com/office/drawing/2014/main" id="{E681D91E-2270-544E-9268-97793BBF1673}"/>
                  </a:ext>
                </a:extLst>
              </p:cNvPr>
              <p:cNvSpPr txBox="1"/>
              <p:nvPr/>
            </p:nvSpPr>
            <p:spPr>
              <a:xfrm>
                <a:off x="4354285" y="4245353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2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精准</a:t>
                </a:r>
                <a:endParaRPr lang="en-US" sz="2000" b="1" dirty="0">
                  <a:solidFill>
                    <a:schemeClr val="accent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45" name="TextBox 47">
                <a:extLst>
                  <a:ext uri="{FF2B5EF4-FFF2-40B4-BE49-F238E27FC236}">
                    <a16:creationId xmlns:a16="http://schemas.microsoft.com/office/drawing/2014/main" id="{2A3AF305-FAB0-114D-89F7-790DF2A2B395}"/>
                  </a:ext>
                </a:extLst>
              </p:cNvPr>
              <p:cNvSpPr txBox="1"/>
              <p:nvPr/>
            </p:nvSpPr>
            <p:spPr>
              <a:xfrm flipH="1">
                <a:off x="3624344" y="4707741"/>
                <a:ext cx="1965755" cy="608243"/>
              </a:xfrm>
              <a:prstGeom prst="rect">
                <a:avLst/>
              </a:prstGeom>
              <a:effectLst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精准匹配最对症、距离最近医生</a:t>
                </a:r>
                <a:endParaRPr lang="en-US" altLang="zh-CN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3" name="Flowchart: Terminator 55">
              <a:extLst>
                <a:ext uri="{FF2B5EF4-FFF2-40B4-BE49-F238E27FC236}">
                  <a16:creationId xmlns:a16="http://schemas.microsoft.com/office/drawing/2014/main" id="{BD403615-9A1F-9840-B5E6-20713107E736}"/>
                </a:ext>
              </a:extLst>
            </p:cNvPr>
            <p:cNvSpPr/>
            <p:nvPr/>
          </p:nvSpPr>
          <p:spPr>
            <a:xfrm>
              <a:off x="3900995" y="5182258"/>
              <a:ext cx="1677842" cy="479725"/>
            </a:xfrm>
            <a:prstGeom prst="flowChartTerminator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>
                    <a:lumMod val="10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ACCURATE</a:t>
              </a: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7A016313-FE98-7A41-AC65-93FB0D31A8D0}"/>
              </a:ext>
            </a:extLst>
          </p:cNvPr>
          <p:cNvGrpSpPr/>
          <p:nvPr/>
        </p:nvGrpSpPr>
        <p:grpSpPr>
          <a:xfrm>
            <a:off x="6242439" y="1611999"/>
            <a:ext cx="2250831" cy="3785342"/>
            <a:chOff x="6166239" y="2069199"/>
            <a:chExt cx="2250831" cy="3785342"/>
          </a:xfrm>
        </p:grpSpPr>
        <p:sp>
          <p:nvSpPr>
            <p:cNvPr id="49" name="Rounded Rectangle 12">
              <a:extLst>
                <a:ext uri="{FF2B5EF4-FFF2-40B4-BE49-F238E27FC236}">
                  <a16:creationId xmlns:a16="http://schemas.microsoft.com/office/drawing/2014/main" id="{696E043A-12C3-B24E-9903-8DD08AFA6CCF}"/>
                </a:ext>
              </a:extLst>
            </p:cNvPr>
            <p:cNvSpPr/>
            <p:nvPr/>
          </p:nvSpPr>
          <p:spPr>
            <a:xfrm>
              <a:off x="6166239" y="2557059"/>
              <a:ext cx="2250831" cy="3297482"/>
            </a:xfrm>
            <a:prstGeom prst="roundRect">
              <a:avLst>
                <a:gd name="adj" fmla="val 3736"/>
              </a:avLst>
            </a:pr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Condensed Light" charset="0"/>
              </a:endParaRPr>
            </a:p>
          </p:txBody>
        </p:sp>
        <p:sp>
          <p:nvSpPr>
            <p:cNvPr id="50" name="Rounded Rectangle 13">
              <a:extLst>
                <a:ext uri="{FF2B5EF4-FFF2-40B4-BE49-F238E27FC236}">
                  <a16:creationId xmlns:a16="http://schemas.microsoft.com/office/drawing/2014/main" id="{F11D65CE-6D56-A24A-9D1D-6B996A2A5175}"/>
                </a:ext>
              </a:extLst>
            </p:cNvPr>
            <p:cNvSpPr/>
            <p:nvPr/>
          </p:nvSpPr>
          <p:spPr>
            <a:xfrm rot="2700000">
              <a:off x="6803795" y="2069199"/>
              <a:ext cx="975721" cy="975721"/>
            </a:xfrm>
            <a:prstGeom prst="roundRect">
              <a:avLst>
                <a:gd name="adj" fmla="val 17839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Roboto Condensed Light" charset="0"/>
              </a:endParaRPr>
            </a:p>
          </p:txBody>
        </p:sp>
        <p:grpSp>
          <p:nvGrpSpPr>
            <p:cNvPr id="52" name="Group 48">
              <a:extLst>
                <a:ext uri="{FF2B5EF4-FFF2-40B4-BE49-F238E27FC236}">
                  <a16:creationId xmlns:a16="http://schemas.microsoft.com/office/drawing/2014/main" id="{53CC135D-1F76-CA4B-B523-F3CCB6DBE38A}"/>
                </a:ext>
              </a:extLst>
            </p:cNvPr>
            <p:cNvGrpSpPr/>
            <p:nvPr/>
          </p:nvGrpSpPr>
          <p:grpSpPr>
            <a:xfrm>
              <a:off x="6308776" y="3558834"/>
              <a:ext cx="1965755" cy="1070631"/>
              <a:chOff x="6640464" y="4245353"/>
              <a:chExt cx="1965755" cy="1070631"/>
            </a:xfrm>
          </p:grpSpPr>
          <p:sp>
            <p:nvSpPr>
              <p:cNvPr id="54" name="TextBox 49">
                <a:extLst>
                  <a:ext uri="{FF2B5EF4-FFF2-40B4-BE49-F238E27FC236}">
                    <a16:creationId xmlns:a16="http://schemas.microsoft.com/office/drawing/2014/main" id="{9BDB6FD5-1180-3B45-8C0B-C17AEC881D82}"/>
                  </a:ext>
                </a:extLst>
              </p:cNvPr>
              <p:cNvSpPr txBox="1"/>
              <p:nvPr/>
            </p:nvSpPr>
            <p:spPr>
              <a:xfrm>
                <a:off x="7370404" y="4245353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2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高效</a:t>
                </a:r>
                <a:endParaRPr lang="en-US" altLang="zh-CN" sz="2000" b="1" dirty="0">
                  <a:solidFill>
                    <a:schemeClr val="accent2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55" name="TextBox 50">
                <a:extLst>
                  <a:ext uri="{FF2B5EF4-FFF2-40B4-BE49-F238E27FC236}">
                    <a16:creationId xmlns:a16="http://schemas.microsoft.com/office/drawing/2014/main" id="{1040E692-8708-0B4F-AE4A-C14A0C087140}"/>
                  </a:ext>
                </a:extLst>
              </p:cNvPr>
              <p:cNvSpPr txBox="1"/>
              <p:nvPr/>
            </p:nvSpPr>
            <p:spPr>
              <a:xfrm flipH="1">
                <a:off x="6640464" y="4707741"/>
                <a:ext cx="1965755" cy="6082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就医流程规范，诊疗体验良好</a:t>
                </a:r>
                <a:endParaRPr lang="en-US" altLang="zh-CN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53" name="Flowchart: Terminator 56">
              <a:extLst>
                <a:ext uri="{FF2B5EF4-FFF2-40B4-BE49-F238E27FC236}">
                  <a16:creationId xmlns:a16="http://schemas.microsoft.com/office/drawing/2014/main" id="{6135DAD1-4C35-C441-86B4-31F5D75C825F}"/>
                </a:ext>
              </a:extLst>
            </p:cNvPr>
            <p:cNvSpPr/>
            <p:nvPr/>
          </p:nvSpPr>
          <p:spPr>
            <a:xfrm>
              <a:off x="6452732" y="5182258"/>
              <a:ext cx="1677842" cy="479725"/>
            </a:xfrm>
            <a:prstGeom prst="flowChartTerminator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>
                    <a:lumMod val="10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EFFICIENT</a:t>
              </a:r>
            </a:p>
          </p:txBody>
        </p:sp>
      </p:grp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FABC13B0-F557-2D46-BE97-ED0CEFB0F6C6}"/>
              </a:ext>
            </a:extLst>
          </p:cNvPr>
          <p:cNvGrpSpPr/>
          <p:nvPr/>
        </p:nvGrpSpPr>
        <p:grpSpPr>
          <a:xfrm>
            <a:off x="8793824" y="1611999"/>
            <a:ext cx="2250831" cy="3785342"/>
            <a:chOff x="8717624" y="2069199"/>
            <a:chExt cx="2250831" cy="3785342"/>
          </a:xfrm>
        </p:grpSpPr>
        <p:sp>
          <p:nvSpPr>
            <p:cNvPr id="61" name="Rounded Rectangle 17">
              <a:extLst>
                <a:ext uri="{FF2B5EF4-FFF2-40B4-BE49-F238E27FC236}">
                  <a16:creationId xmlns:a16="http://schemas.microsoft.com/office/drawing/2014/main" id="{69BC01B3-1313-7842-91AF-E1E66A1861B8}"/>
                </a:ext>
              </a:extLst>
            </p:cNvPr>
            <p:cNvSpPr/>
            <p:nvPr/>
          </p:nvSpPr>
          <p:spPr>
            <a:xfrm>
              <a:off x="8717624" y="2557059"/>
              <a:ext cx="2250831" cy="3297482"/>
            </a:xfrm>
            <a:prstGeom prst="roundRect">
              <a:avLst>
                <a:gd name="adj" fmla="val 3736"/>
              </a:avLst>
            </a:prstGeom>
            <a:noFill/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Roboto Condensed Light" charset="0"/>
              </a:endParaRPr>
            </a:p>
          </p:txBody>
        </p:sp>
        <p:sp>
          <p:nvSpPr>
            <p:cNvPr id="62" name="Rounded Rectangle 18">
              <a:extLst>
                <a:ext uri="{FF2B5EF4-FFF2-40B4-BE49-F238E27FC236}">
                  <a16:creationId xmlns:a16="http://schemas.microsoft.com/office/drawing/2014/main" id="{A14D2DAD-542A-9D48-B863-30D6F564E1FD}"/>
                </a:ext>
              </a:extLst>
            </p:cNvPr>
            <p:cNvSpPr/>
            <p:nvPr/>
          </p:nvSpPr>
          <p:spPr>
            <a:xfrm rot="2700000">
              <a:off x="9355180" y="2069199"/>
              <a:ext cx="975721" cy="975721"/>
            </a:xfrm>
            <a:prstGeom prst="roundRect">
              <a:avLst>
                <a:gd name="adj" fmla="val 17839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>
                <a:latin typeface="Roboto Condensed Light" charset="0"/>
              </a:endParaRPr>
            </a:p>
          </p:txBody>
        </p:sp>
        <p:grpSp>
          <p:nvGrpSpPr>
            <p:cNvPr id="64" name="Group 51">
              <a:extLst>
                <a:ext uri="{FF2B5EF4-FFF2-40B4-BE49-F238E27FC236}">
                  <a16:creationId xmlns:a16="http://schemas.microsoft.com/office/drawing/2014/main" id="{13F42790-C0E0-9A45-8F52-723652B182B4}"/>
                </a:ext>
              </a:extLst>
            </p:cNvPr>
            <p:cNvGrpSpPr/>
            <p:nvPr/>
          </p:nvGrpSpPr>
          <p:grpSpPr>
            <a:xfrm>
              <a:off x="8860022" y="3558834"/>
              <a:ext cx="1965755" cy="747466"/>
              <a:chOff x="9497242" y="4245353"/>
              <a:chExt cx="1965755" cy="747466"/>
            </a:xfrm>
          </p:grpSpPr>
          <p:sp>
            <p:nvSpPr>
              <p:cNvPr id="66" name="TextBox 52">
                <a:extLst>
                  <a:ext uri="{FF2B5EF4-FFF2-40B4-BE49-F238E27FC236}">
                    <a16:creationId xmlns:a16="http://schemas.microsoft.com/office/drawing/2014/main" id="{13C97D70-C583-4048-B42B-D9B5EB43232D}"/>
                  </a:ext>
                </a:extLst>
              </p:cNvPr>
              <p:cNvSpPr txBox="1"/>
              <p:nvPr/>
            </p:nvSpPr>
            <p:spPr>
              <a:xfrm>
                <a:off x="10227181" y="4245353"/>
                <a:ext cx="512962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zh-CN" altLang="en-US" sz="2000" b="1" dirty="0">
                    <a:solidFill>
                      <a:schemeClr val="accent4"/>
                    </a:solidFill>
                    <a:latin typeface="Open Sans Semibold" panose="020B0706030804020204" pitchFamily="34" charset="0"/>
                    <a:ea typeface="Open Sans Semibold" panose="020B0706030804020204" pitchFamily="34" charset="0"/>
                    <a:cs typeface="Open Sans Semibold" panose="020B0706030804020204" pitchFamily="34" charset="0"/>
                  </a:rPr>
                  <a:t>规范</a:t>
                </a:r>
                <a:endParaRPr lang="en-US" sz="2000" b="1" dirty="0">
                  <a:solidFill>
                    <a:schemeClr val="accent4"/>
                  </a:solidFill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endParaRPr>
              </a:p>
            </p:txBody>
          </p:sp>
          <p:sp>
            <p:nvSpPr>
              <p:cNvPr id="67" name="TextBox 53">
                <a:extLst>
                  <a:ext uri="{FF2B5EF4-FFF2-40B4-BE49-F238E27FC236}">
                    <a16:creationId xmlns:a16="http://schemas.microsoft.com/office/drawing/2014/main" id="{7908AC12-0E58-1348-A609-1B9AFAA2B785}"/>
                  </a:ext>
                </a:extLst>
              </p:cNvPr>
              <p:cNvSpPr txBox="1"/>
              <p:nvPr/>
            </p:nvSpPr>
            <p:spPr>
              <a:xfrm flipH="1">
                <a:off x="9497242" y="4707741"/>
                <a:ext cx="1965755" cy="28507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诊断精准高效</a:t>
                </a:r>
                <a:endParaRPr lang="en-US" altLang="zh-CN" sz="14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5" name="Flowchart: Terminator 57">
              <a:extLst>
                <a:ext uri="{FF2B5EF4-FFF2-40B4-BE49-F238E27FC236}">
                  <a16:creationId xmlns:a16="http://schemas.microsoft.com/office/drawing/2014/main" id="{AB146CFF-A3E5-A644-88FC-F691ADDC2C49}"/>
                </a:ext>
              </a:extLst>
            </p:cNvPr>
            <p:cNvSpPr/>
            <p:nvPr/>
          </p:nvSpPr>
          <p:spPr>
            <a:xfrm>
              <a:off x="9003978" y="5182258"/>
              <a:ext cx="1677842" cy="479725"/>
            </a:xfrm>
            <a:prstGeom prst="flowChartTerminator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4">
                    <a:lumMod val="100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sz="1600" dirty="0">
                  <a:latin typeface="Open Sans Semibold" panose="020B0706030804020204" pitchFamily="34" charset="0"/>
                  <a:ea typeface="Open Sans Semibold" panose="020B0706030804020204" pitchFamily="34" charset="0"/>
                  <a:cs typeface="Open Sans Semibold" panose="020B0706030804020204" pitchFamily="34" charset="0"/>
                </a:rPr>
                <a:t>NORM</a:t>
              </a:r>
            </a:p>
          </p:txBody>
        </p:sp>
      </p:grpSp>
      <p:sp>
        <p:nvSpPr>
          <p:cNvPr id="74" name="Flowchart: Terminator 57">
            <a:extLst>
              <a:ext uri="{FF2B5EF4-FFF2-40B4-BE49-F238E27FC236}">
                <a16:creationId xmlns:a16="http://schemas.microsoft.com/office/drawing/2014/main" id="{D2B3372C-6D6B-C747-947A-28986D34F4BF}"/>
              </a:ext>
            </a:extLst>
          </p:cNvPr>
          <p:cNvSpPr/>
          <p:nvPr/>
        </p:nvSpPr>
        <p:spPr>
          <a:xfrm>
            <a:off x="1422078" y="4725058"/>
            <a:ext cx="1677842" cy="479725"/>
          </a:xfrm>
          <a:prstGeom prst="flowChartTerminator">
            <a:avLst/>
          </a:prstGeom>
          <a:gradFill>
            <a:gsLst>
              <a:gs pos="0">
                <a:schemeClr val="accent1"/>
              </a:gs>
              <a:gs pos="100000">
                <a:schemeClr val="accent4">
                  <a:lumMod val="100000"/>
                </a:schemeClr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rPr>
              <a:t>FAST</a:t>
            </a:r>
          </a:p>
        </p:txBody>
      </p:sp>
      <p:pic>
        <p:nvPicPr>
          <p:cNvPr id="77" name="图形 76">
            <a:extLst>
              <a:ext uri="{FF2B5EF4-FFF2-40B4-BE49-F238E27FC236}">
                <a16:creationId xmlns:a16="http://schemas.microsoft.com/office/drawing/2014/main" id="{349EB9EE-67C7-D44D-A96F-5007EF0D88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83100" y="1752600"/>
            <a:ext cx="685800" cy="685800"/>
          </a:xfrm>
          <a:prstGeom prst="rect">
            <a:avLst/>
          </a:prstGeom>
        </p:spPr>
      </p:pic>
      <p:pic>
        <p:nvPicPr>
          <p:cNvPr id="79" name="图形 78">
            <a:extLst>
              <a:ext uri="{FF2B5EF4-FFF2-40B4-BE49-F238E27FC236}">
                <a16:creationId xmlns:a16="http://schemas.microsoft.com/office/drawing/2014/main" id="{0A787FD2-B5F4-9D49-8D2E-027FABE809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631422" y="1791930"/>
            <a:ext cx="538798" cy="538798"/>
          </a:xfrm>
          <a:prstGeom prst="rect">
            <a:avLst/>
          </a:prstGeom>
        </p:spPr>
      </p:pic>
      <p:pic>
        <p:nvPicPr>
          <p:cNvPr id="86" name="图片 85">
            <a:extLst>
              <a:ext uri="{FF2B5EF4-FFF2-40B4-BE49-F238E27FC236}">
                <a16:creationId xmlns:a16="http://schemas.microsoft.com/office/drawing/2014/main" id="{8041D34E-A0FB-A54E-887E-12D016C89B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925" y="1837788"/>
            <a:ext cx="516239" cy="525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415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9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1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3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4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32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7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8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9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1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20369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188453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82" y="1775948"/>
            <a:ext cx="1538658" cy="15417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3670168" y="1627784"/>
            <a:ext cx="4509456" cy="4157376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933" y="1758242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627" y="4087629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664" y="4087629"/>
            <a:ext cx="1565500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829" y="1895197"/>
            <a:ext cx="1290564" cy="1293159"/>
          </a:xfrm>
          <a:prstGeom prst="ellipse">
            <a:avLst/>
          </a:prstGeom>
          <a:blipFill dpi="0" rotWithShape="1">
            <a:blip r:embed="rId3"/>
            <a:srcRect/>
            <a:stretch>
              <a:fillRect l="-50000" r="-12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131" y="4233336"/>
            <a:ext cx="1290564" cy="1293159"/>
          </a:xfrm>
          <a:prstGeom prst="ellipse">
            <a:avLst/>
          </a:prstGeom>
          <a:blipFill dpi="0" rotWithShape="1">
            <a:blip r:embed="rId4"/>
            <a:srcRect/>
            <a:stretch>
              <a:fillRect l="-19000" t="2000" r="-9000" b="4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309" y="4228192"/>
            <a:ext cx="1290564" cy="1293159"/>
          </a:xfrm>
          <a:prstGeom prst="ellipse">
            <a:avLst/>
          </a:prstGeom>
          <a:blipFill dpi="0" rotWithShape="1">
            <a:blip r:embed="rId5"/>
            <a:srcRect/>
            <a:stretch>
              <a:fillRect l="-31000" r="-30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4785AC03-4042-7F42-8EDB-FF75C4923C97}"/>
              </a:ext>
            </a:extLst>
          </p:cNvPr>
          <p:cNvSpPr txBox="1"/>
          <p:nvPr/>
        </p:nvSpPr>
        <p:spPr>
          <a:xfrm>
            <a:off x="4210167" y="1049617"/>
            <a:ext cx="3539826" cy="285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病例讨论、热点讨论、辅助诊疗、智能开方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BF353FD6-16A2-D649-8EF1-A21BCBA8B3A1}"/>
              </a:ext>
            </a:extLst>
          </p:cNvPr>
          <p:cNvSpPr txBox="1"/>
          <p:nvPr/>
        </p:nvSpPr>
        <p:spPr>
          <a:xfrm>
            <a:off x="5496555" y="68954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6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医医群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1671054" y="4466414"/>
            <a:ext cx="1668552" cy="679792"/>
            <a:chOff x="7383365" y="1586677"/>
            <a:chExt cx="1426217" cy="581061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25584" y="1586677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484314" y="4541362"/>
            <a:ext cx="3097289" cy="679792"/>
            <a:chOff x="7383365" y="1586676"/>
            <a:chExt cx="2647449" cy="581061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467358" y="1923375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383365" y="1586676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0" y="2041049"/>
            <a:ext cx="1391311" cy="1641600"/>
          </a:xfrm>
          <a:prstGeom prst="roundRect">
            <a:avLst>
              <a:gd name="adj" fmla="val 50000"/>
            </a:avLst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300406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307751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266611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266611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1801596"/>
            <a:ext cx="1357005" cy="1712273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1833575"/>
            <a:ext cx="1343025" cy="1670011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4875437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4875436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34489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64580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398603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18140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03694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38109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69126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491669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30241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59463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392378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16918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21547336-E167-DF47-A8C0-04EFEA9BBB5A}"/>
              </a:ext>
            </a:extLst>
          </p:cNvPr>
          <p:cNvGrpSpPr>
            <a:grpSpLocks noChangeAspect="1"/>
          </p:cNvGrpSpPr>
          <p:nvPr/>
        </p:nvGrpSpPr>
        <p:grpSpPr>
          <a:xfrm>
            <a:off x="683127" y="447559"/>
            <a:ext cx="3315774" cy="6400916"/>
            <a:chOff x="1124782" y="389035"/>
            <a:chExt cx="3552551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C73B7162-3C35-BA49-BFF8-35B0533B44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34866" y="1402569"/>
              <a:ext cx="2732384" cy="4860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EC0828D1-673C-F040-B589-4B9C42F44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24782" y="389035"/>
              <a:ext cx="3552551" cy="6858000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E476EEC-F8EB-B24F-819D-3EE04C726509}"/>
              </a:ext>
            </a:extLst>
          </p:cNvPr>
          <p:cNvGrpSpPr/>
          <p:nvPr/>
        </p:nvGrpSpPr>
        <p:grpSpPr>
          <a:xfrm>
            <a:off x="4431605" y="442361"/>
            <a:ext cx="3327666" cy="6423872"/>
            <a:chOff x="2864078" y="329327"/>
            <a:chExt cx="3356741" cy="64800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6A10EDE3-CBA3-1F44-BEF7-B1632FB81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45640" y="1275422"/>
              <a:ext cx="2570465" cy="4440203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B5CA6F04-A6CD-0141-B385-2E40B1325BD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64078" y="329327"/>
              <a:ext cx="3356741" cy="6480000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B8D4177E-E106-6640-B986-B4FCDEC2D473}"/>
              </a:ext>
            </a:extLst>
          </p:cNvPr>
          <p:cNvGrpSpPr/>
          <p:nvPr/>
        </p:nvGrpSpPr>
        <p:grpSpPr>
          <a:xfrm>
            <a:off x="8213420" y="447894"/>
            <a:ext cx="3311486" cy="6392638"/>
            <a:chOff x="6094208" y="201200"/>
            <a:chExt cx="3356741" cy="6480000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834E702-EC7A-7C4D-BA7C-DFD806FB04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7345" y="1143625"/>
              <a:ext cx="2570465" cy="4572000"/>
            </a:xfrm>
            <a:prstGeom prst="rect">
              <a:avLst/>
            </a:prstGeom>
          </p:spPr>
        </p:pic>
        <p:pic>
          <p:nvPicPr>
            <p:cNvPr id="17" name="图片 16">
              <a:extLst>
                <a:ext uri="{FF2B5EF4-FFF2-40B4-BE49-F238E27FC236}">
                  <a16:creationId xmlns:a16="http://schemas.microsoft.com/office/drawing/2014/main" id="{7A6608F3-8235-A54E-BFE7-F8F2466918F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4208" y="201200"/>
              <a:ext cx="3356741" cy="648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775C6E-35EE-8B49-8148-30BB7F4A2B18}"/>
              </a:ext>
            </a:extLst>
          </p:cNvPr>
          <p:cNvGrpSpPr/>
          <p:nvPr/>
        </p:nvGrpSpPr>
        <p:grpSpPr>
          <a:xfrm>
            <a:off x="4431715" y="434128"/>
            <a:ext cx="3327666" cy="6423872"/>
            <a:chOff x="4484466" y="262333"/>
            <a:chExt cx="3327666" cy="642387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0BA60FC-D843-AA4E-8C33-3BA9A1F30E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59479" y="1207669"/>
              <a:ext cx="2577641" cy="4584764"/>
            </a:xfrm>
            <a:prstGeom prst="rect">
              <a:avLst/>
            </a:prstGeom>
            <a:effectLst/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58F4F0F-B31E-5947-A9FB-B73837772B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466" y="262333"/>
              <a:ext cx="3327666" cy="6423872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B1D05B4-40CC-CD4A-8A9D-D8DDB198DE3F}"/>
              </a:ext>
            </a:extLst>
          </p:cNvPr>
          <p:cNvGrpSpPr/>
          <p:nvPr/>
        </p:nvGrpSpPr>
        <p:grpSpPr>
          <a:xfrm>
            <a:off x="676570" y="448291"/>
            <a:ext cx="3315774" cy="6400916"/>
            <a:chOff x="831033" y="262333"/>
            <a:chExt cx="3315774" cy="640091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F45DD5E-05CF-6147-8D6C-388DAC344A9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02420" y="1207669"/>
              <a:ext cx="2573001" cy="4576512"/>
            </a:xfrm>
            <a:prstGeom prst="rect">
              <a:avLst/>
            </a:prstGeom>
            <a:effectLst/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DC0DA51-719E-234C-8BAF-2B5D1449A9D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1033" y="262333"/>
              <a:ext cx="3315774" cy="6400916"/>
            </a:xfrm>
            <a:prstGeom prst="rect">
              <a:avLst/>
            </a:prstGeom>
          </p:spPr>
        </p:pic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0F658AEE-B3CF-6749-A75B-74CCA79FEF0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235075" y="5064274"/>
              <a:ext cx="2498725" cy="431457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DF640AD-E763-A849-BCF9-1A0A3C164B66}"/>
              </a:ext>
            </a:extLst>
          </p:cNvPr>
          <p:cNvGrpSpPr/>
          <p:nvPr/>
        </p:nvGrpSpPr>
        <p:grpSpPr>
          <a:xfrm>
            <a:off x="8212048" y="446420"/>
            <a:ext cx="3311486" cy="6392638"/>
            <a:chOff x="8190274" y="446420"/>
            <a:chExt cx="3311486" cy="639263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31975F-353A-6342-ACEE-F4BBCF4B0C4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93716" y="1233488"/>
              <a:ext cx="2542597" cy="4522433"/>
            </a:xfrm>
            <a:prstGeom prst="rect">
              <a:avLst/>
            </a:prstGeom>
          </p:spPr>
        </p:pic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E122A269-3A38-904E-BF70-0603C4173A69}"/>
                </a:ext>
              </a:extLst>
            </p:cNvPr>
            <p:cNvGrpSpPr/>
            <p:nvPr/>
          </p:nvGrpSpPr>
          <p:grpSpPr>
            <a:xfrm>
              <a:off x="8190274" y="446420"/>
              <a:ext cx="3311486" cy="6392638"/>
              <a:chOff x="8190274" y="446420"/>
              <a:chExt cx="3311486" cy="6392638"/>
            </a:xfrm>
          </p:grpSpPr>
          <p:pic>
            <p:nvPicPr>
              <p:cNvPr id="15" name="图片 14">
                <a:extLst>
                  <a:ext uri="{FF2B5EF4-FFF2-40B4-BE49-F238E27FC236}">
                    <a16:creationId xmlns:a16="http://schemas.microsoft.com/office/drawing/2014/main" id="{B8395FFD-D669-D84B-AA9F-B55AB934088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90274" y="446420"/>
                <a:ext cx="3311486" cy="6392638"/>
              </a:xfrm>
              <a:prstGeom prst="rect">
                <a:avLst/>
              </a:prstGeom>
            </p:spPr>
          </p:pic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AEC9056A-1224-D247-802F-6D8F08F018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611214" y="5323565"/>
                <a:ext cx="2500254" cy="35237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350" y="1824116"/>
            <a:ext cx="5218595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医疗卫生筹资机制改革滞后，多数老百姓自费就医</a:t>
            </a:r>
            <a:endParaRPr lang="en-US" altLang="ko-KR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4227" y="3427142"/>
            <a:ext cx="5301556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医疗机构市场主导，片面追求经济利益</a:t>
            </a:r>
            <a:endParaRPr lang="en-US" altLang="ko-KR" b="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20213" y="5023764"/>
            <a:ext cx="5325697" cy="60708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社会分配不均，贫富差距过大</a:t>
            </a:r>
            <a:endParaRPr lang="en-US" altLang="zh-CN" b="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人口老龄化，疾病谱慢性化，医疗的难度和成本加大</a:t>
            </a:r>
            <a:endParaRPr lang="en-US" altLang="ko-KR" b="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3352" y="1445287"/>
            <a:ext cx="2272096" cy="2492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49614" y="3028709"/>
            <a:ext cx="1692118" cy="2492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48808" y="4654849"/>
            <a:ext cx="1821830" cy="2492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3733866" y="315221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210645" y="221591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210645" y="416481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676159" y="130024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444509" y="286393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676159" y="442761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3800958" y="142504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569308" y="298873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3800958" y="455241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1742" y="469313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74471" y="153650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35223" y="317524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1890925" y="238975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>
            <a:extLst>
              <a:ext uri="{FF2B5EF4-FFF2-40B4-BE49-F238E27FC236}">
                <a16:creationId xmlns:a16="http://schemas.microsoft.com/office/drawing/2014/main" id="{4D6134CD-A5D4-1E45-B280-82527E5B9D43}"/>
              </a:ext>
            </a:extLst>
          </p:cNvPr>
          <p:cNvGrpSpPr/>
          <p:nvPr/>
        </p:nvGrpSpPr>
        <p:grpSpPr>
          <a:xfrm>
            <a:off x="4454510" y="440434"/>
            <a:ext cx="3327666" cy="6423872"/>
            <a:chOff x="4336131" y="434128"/>
            <a:chExt cx="3327666" cy="642387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6278F2-D2D0-B144-A411-053FFBF0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9859" y="1233488"/>
              <a:ext cx="2560211" cy="4465637"/>
            </a:xfrm>
            <a:prstGeom prst="rect">
              <a:avLst/>
            </a:prstGeom>
            <a:effectLst/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641F577C-5353-B34D-8E8B-AB0A4E44351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6131" y="434128"/>
              <a:ext cx="3327666" cy="6423872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15DB3C3-5B26-A043-AE2B-CFE90B9D4187}"/>
              </a:ext>
            </a:extLst>
          </p:cNvPr>
          <p:cNvGrpSpPr/>
          <p:nvPr/>
        </p:nvGrpSpPr>
        <p:grpSpPr>
          <a:xfrm>
            <a:off x="678834" y="448292"/>
            <a:ext cx="3315774" cy="6400916"/>
            <a:chOff x="678834" y="448292"/>
            <a:chExt cx="3315774" cy="64009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CE87F2A-D870-F049-ACA8-13A1C6A7C30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88" y="1242128"/>
              <a:ext cx="2560207" cy="4456997"/>
            </a:xfrm>
            <a:prstGeom prst="rect">
              <a:avLst/>
            </a:prstGeom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71101571-C73F-DB4C-9441-E23234B048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8834" y="448292"/>
              <a:ext cx="3315774" cy="6400916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70762F-001C-F841-94CB-0A74D4C4C2FE}"/>
              </a:ext>
            </a:extLst>
          </p:cNvPr>
          <p:cNvGrpSpPr/>
          <p:nvPr/>
        </p:nvGrpSpPr>
        <p:grpSpPr>
          <a:xfrm>
            <a:off x="8214636" y="446420"/>
            <a:ext cx="3311486" cy="6392638"/>
            <a:chOff x="8214636" y="446420"/>
            <a:chExt cx="3311486" cy="6392638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710014-5AE1-A946-BCC2-84ABD6DF7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11214" y="1268244"/>
              <a:ext cx="2560211" cy="4430881"/>
            </a:xfrm>
            <a:prstGeom prst="rect">
              <a:avLst/>
            </a:prstGeom>
            <a:effectLst/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83EE708E-F4BD-C143-80F4-CB2099819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14636" y="446420"/>
              <a:ext cx="3311486" cy="639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B2D675E5-A7C5-F240-B453-182411EC6402}"/>
              </a:ext>
            </a:extLst>
          </p:cNvPr>
          <p:cNvGrpSpPr/>
          <p:nvPr/>
        </p:nvGrpSpPr>
        <p:grpSpPr>
          <a:xfrm>
            <a:off x="4450956" y="440434"/>
            <a:ext cx="3327666" cy="6423872"/>
            <a:chOff x="4450956" y="440434"/>
            <a:chExt cx="3327666" cy="6423872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4662966C-53A3-4D4A-97C4-93D64B4F27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5525" y="1237784"/>
              <a:ext cx="2562288" cy="4557456"/>
            </a:xfrm>
            <a:prstGeom prst="rect">
              <a:avLst/>
            </a:prstGeom>
            <a:effectLst/>
          </p:spPr>
        </p:pic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8D47AD42-320F-134F-8374-1CD4B82371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50956" y="440434"/>
              <a:ext cx="3327666" cy="6423872"/>
            </a:xfrm>
            <a:prstGeom prst="rect">
              <a:avLst/>
            </a:prstGeom>
          </p:spPr>
        </p:pic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2145F700-E05D-A646-A139-59204F89B35E}"/>
              </a:ext>
            </a:extLst>
          </p:cNvPr>
          <p:cNvGrpSpPr/>
          <p:nvPr/>
        </p:nvGrpSpPr>
        <p:grpSpPr>
          <a:xfrm>
            <a:off x="673268" y="448292"/>
            <a:ext cx="3315774" cy="6400916"/>
            <a:chOff x="673268" y="448292"/>
            <a:chExt cx="3315774" cy="6400916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58EA7830-DDB8-1F45-AD5E-FF460810A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5689" y="1268244"/>
              <a:ext cx="2564590" cy="4561551"/>
            </a:xfrm>
            <a:prstGeom prst="rect">
              <a:avLst/>
            </a:prstGeom>
            <a:effectLst/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40B49C43-70E5-8342-9FD5-EE41EA2A7F5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3268" y="448292"/>
              <a:ext cx="3315774" cy="6400916"/>
            </a:xfrm>
            <a:prstGeom prst="rect">
              <a:avLst/>
            </a:prstGeom>
          </p:spPr>
        </p:pic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775B167-5B58-E949-ABDD-BFB748C15CF4}"/>
              </a:ext>
            </a:extLst>
          </p:cNvPr>
          <p:cNvGrpSpPr/>
          <p:nvPr/>
        </p:nvGrpSpPr>
        <p:grpSpPr>
          <a:xfrm>
            <a:off x="8209998" y="446420"/>
            <a:ext cx="3311486" cy="6392638"/>
            <a:chOff x="8209998" y="446420"/>
            <a:chExt cx="3311486" cy="6392638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75AA58D-E501-4445-8BB6-BC9D55AD9E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4025" y="1233488"/>
              <a:ext cx="2562288" cy="4557456"/>
            </a:xfrm>
            <a:prstGeom prst="rect">
              <a:avLst/>
            </a:prstGeom>
            <a:effectLst/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F66842C6-4788-D440-A769-4DFECE5627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09998" y="446420"/>
              <a:ext cx="3311486" cy="639263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497770CC-AAD4-8D49-8A6E-38C45F5E96A9}"/>
              </a:ext>
            </a:extLst>
          </p:cNvPr>
          <p:cNvGrpSpPr/>
          <p:nvPr/>
        </p:nvGrpSpPr>
        <p:grpSpPr>
          <a:xfrm>
            <a:off x="780498" y="838200"/>
            <a:ext cx="10742577" cy="5284223"/>
            <a:chOff x="1545962" y="1070377"/>
            <a:chExt cx="9470190" cy="4658341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FCBDCAF-04DB-0641-89CE-D02290937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037" y="1627449"/>
              <a:ext cx="1133558" cy="1133558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6">
              <a:extLst>
                <a:ext uri="{FF2B5EF4-FFF2-40B4-BE49-F238E27FC236}">
                  <a16:creationId xmlns:a16="http://schemas.microsoft.com/office/drawing/2014/main" id="{9AD21DF2-27C5-1D47-9DB5-2B38973075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45962" y="1112583"/>
              <a:ext cx="301465" cy="300566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11">
              <a:extLst>
                <a:ext uri="{FF2B5EF4-FFF2-40B4-BE49-F238E27FC236}">
                  <a16:creationId xmlns:a16="http://schemas.microsoft.com/office/drawing/2014/main" id="{801AE785-BCD9-664F-9CB4-3F1C972B6C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84661" y="1112583"/>
              <a:ext cx="301465" cy="300566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TextBox 7">
              <a:extLst>
                <a:ext uri="{FF2B5EF4-FFF2-40B4-BE49-F238E27FC236}">
                  <a16:creationId xmlns:a16="http://schemas.microsoft.com/office/drawing/2014/main" id="{9ECF39F1-520E-7248-9B4C-0970CC8AB105}"/>
                </a:ext>
              </a:extLst>
            </p:cNvPr>
            <p:cNvSpPr txBox="1"/>
            <p:nvPr/>
          </p:nvSpPr>
          <p:spPr>
            <a:xfrm>
              <a:off x="1895389" y="1070377"/>
              <a:ext cx="757472" cy="434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中医</a:t>
              </a:r>
              <a:endParaRPr 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8" name="TextBox 8">
              <a:extLst>
                <a:ext uri="{FF2B5EF4-FFF2-40B4-BE49-F238E27FC236}">
                  <a16:creationId xmlns:a16="http://schemas.microsoft.com/office/drawing/2014/main" id="{CE73C224-701E-6348-9DA4-72705801665D}"/>
                </a:ext>
              </a:extLst>
            </p:cNvPr>
            <p:cNvSpPr txBox="1"/>
            <p:nvPr/>
          </p:nvSpPr>
          <p:spPr>
            <a:xfrm>
              <a:off x="2774945" y="1730302"/>
              <a:ext cx="2711921" cy="852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1">
                      <a:lumMod val="40000"/>
                      <a:lumOff val="6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中西医的根本区别在于，中医是一门医学理论，要治病该怎么做的理论，其理论能够诠释自己</a:t>
              </a:r>
              <a:endParaRPr lang="id-ID" sz="1300" dirty="0">
                <a:solidFill>
                  <a:schemeClr val="tx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29" name="TextBox 12">
              <a:extLst>
                <a:ext uri="{FF2B5EF4-FFF2-40B4-BE49-F238E27FC236}">
                  <a16:creationId xmlns:a16="http://schemas.microsoft.com/office/drawing/2014/main" id="{AB2DE96D-6ECF-8E46-A960-898C913C7D07}"/>
                </a:ext>
              </a:extLst>
            </p:cNvPr>
            <p:cNvSpPr txBox="1"/>
            <p:nvPr/>
          </p:nvSpPr>
          <p:spPr>
            <a:xfrm>
              <a:off x="7234088" y="1070378"/>
              <a:ext cx="757472" cy="4344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西</a:t>
              </a:r>
              <a:r>
                <a:rPr lang="zh-CN" altLang="id-ID" sz="20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医</a:t>
              </a:r>
              <a:endParaRPr 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30" name="TextBox 13">
              <a:extLst>
                <a:ext uri="{FF2B5EF4-FFF2-40B4-BE49-F238E27FC236}">
                  <a16:creationId xmlns:a16="http://schemas.microsoft.com/office/drawing/2014/main" id="{798E2480-12D0-914D-BE9D-D03647FB50D7}"/>
                </a:ext>
              </a:extLst>
            </p:cNvPr>
            <p:cNvSpPr txBox="1"/>
            <p:nvPr/>
          </p:nvSpPr>
          <p:spPr>
            <a:xfrm>
              <a:off x="8113643" y="1730303"/>
              <a:ext cx="2711921" cy="8520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300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西医是一门技术，没有怎么治病的理论，全仰仗、生物学、生物物理学、生物化学来解释自己</a:t>
              </a:r>
              <a:r>
                <a:rPr lang="zh-CN" altLang="en-US" sz="1200" dirty="0">
                  <a:solidFill>
                    <a:schemeClr val="tx2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。</a:t>
              </a:r>
              <a:endParaRPr lang="id-ID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cxnSp>
          <p:nvCxnSpPr>
            <p:cNvPr id="90" name="Straight Connector 93">
              <a:extLst>
                <a:ext uri="{FF2B5EF4-FFF2-40B4-BE49-F238E27FC236}">
                  <a16:creationId xmlns:a16="http://schemas.microsoft.com/office/drawing/2014/main" id="{A9E31B01-3C90-A54E-BFA3-BDB8A3E84575}"/>
                </a:ext>
              </a:extLst>
            </p:cNvPr>
            <p:cNvCxnSpPr>
              <a:cxnSpLocks/>
            </p:cNvCxnSpPr>
            <p:nvPr/>
          </p:nvCxnSpPr>
          <p:spPr>
            <a:xfrm>
              <a:off x="6215443" y="1101164"/>
              <a:ext cx="0" cy="4357710"/>
            </a:xfrm>
            <a:prstGeom prst="line">
              <a:avLst/>
            </a:prstGeom>
            <a:ln w="12700">
              <a:solidFill>
                <a:schemeClr val="tx2"/>
              </a:solidFill>
              <a:prstDash val="dash"/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E54DCFB7-8317-1E4A-BB2E-2441ED83479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569628" y="2315022"/>
              <a:ext cx="564066" cy="562384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68F19567-A176-CA4C-A978-B8D397D6EA8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623709" y="2205724"/>
              <a:ext cx="384003" cy="382857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B7D5516-9174-9640-ABFA-731ED9B56FF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559278" y="1806272"/>
              <a:ext cx="384003" cy="382857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5AFE95A-3ECC-1E45-A027-7AEED4D9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929780" y="1928122"/>
              <a:ext cx="482340" cy="482339"/>
            </a:xfrm>
            <a:prstGeom prst="rect">
              <a:avLst/>
            </a:prstGeom>
          </p:spPr>
        </p:pic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5DD55F69-BAF2-4E49-B2E7-A82BCB081506}"/>
                </a:ext>
              </a:extLst>
            </p:cNvPr>
            <p:cNvGrpSpPr/>
            <p:nvPr/>
          </p:nvGrpSpPr>
          <p:grpSpPr>
            <a:xfrm>
              <a:off x="6822441" y="1627451"/>
              <a:ext cx="1238335" cy="1133559"/>
              <a:chOff x="6468964" y="2100549"/>
              <a:chExt cx="1140499" cy="1044000"/>
            </a:xfrm>
          </p:grpSpPr>
          <p:sp>
            <p:nvSpPr>
              <p:cNvPr id="24" name="Freeform 11">
                <a:extLst>
                  <a:ext uri="{FF2B5EF4-FFF2-40B4-BE49-F238E27FC236}">
                    <a16:creationId xmlns:a16="http://schemas.microsoft.com/office/drawing/2014/main" id="{FB72D0BF-FC4B-9C46-9AB9-21E2D8FC9F0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7520" y="2100549"/>
                <a:ext cx="1044000" cy="1044000"/>
              </a:xfrm>
              <a:prstGeom prst="diamond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4" name="Freeform 11">
                <a:extLst>
                  <a:ext uri="{FF2B5EF4-FFF2-40B4-BE49-F238E27FC236}">
                    <a16:creationId xmlns:a16="http://schemas.microsoft.com/office/drawing/2014/main" id="{87D444D3-E5EF-5149-9122-FC1C8148D8A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68964" y="2253647"/>
                <a:ext cx="519501" cy="517952"/>
              </a:xfrm>
              <a:prstGeom prst="diamond">
                <a:avLst/>
              </a:prstGeom>
              <a:solidFill>
                <a:schemeClr val="accent2">
                  <a:alpha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7" name="Freeform 11">
                <a:extLst>
                  <a:ext uri="{FF2B5EF4-FFF2-40B4-BE49-F238E27FC236}">
                    <a16:creationId xmlns:a16="http://schemas.microsoft.com/office/drawing/2014/main" id="{30551CD3-BDF1-CC49-B052-E7D6FE322F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55799" y="2561687"/>
                <a:ext cx="353664" cy="352609"/>
              </a:xfrm>
              <a:prstGeom prst="diamond">
                <a:avLst/>
              </a:prstGeom>
              <a:solidFill>
                <a:schemeClr val="accent2">
                  <a:alpha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08" name="Freeform 11">
                <a:extLst>
                  <a:ext uri="{FF2B5EF4-FFF2-40B4-BE49-F238E27FC236}">
                    <a16:creationId xmlns:a16="http://schemas.microsoft.com/office/drawing/2014/main" id="{EBFBAAB7-935A-3843-8AD3-74250F9E6B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84670" y="2162010"/>
                <a:ext cx="353664" cy="352609"/>
              </a:xfrm>
              <a:prstGeom prst="diamond">
                <a:avLst/>
              </a:prstGeom>
              <a:solidFill>
                <a:schemeClr val="accent2">
                  <a:alpha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pic>
            <p:nvPicPr>
              <p:cNvPr id="120" name="图形 119">
                <a:extLst>
                  <a:ext uri="{FF2B5EF4-FFF2-40B4-BE49-F238E27FC236}">
                    <a16:creationId xmlns:a16="http://schemas.microsoft.com/office/drawing/2014/main" id="{7181370C-0E20-B349-8DB7-7A21ADE1C2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6820816" y="2408472"/>
                <a:ext cx="384938" cy="384938"/>
              </a:xfrm>
              <a:prstGeom prst="rect">
                <a:avLst/>
              </a:prstGeom>
            </p:spPr>
          </p:pic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CE047773-C12F-FB42-B734-F1EFD99DE859}"/>
                </a:ext>
              </a:extLst>
            </p:cNvPr>
            <p:cNvGrpSpPr/>
            <p:nvPr/>
          </p:nvGrpSpPr>
          <p:grpSpPr>
            <a:xfrm>
              <a:off x="1618560" y="3315276"/>
              <a:ext cx="3745592" cy="291281"/>
              <a:chOff x="2170494" y="3596967"/>
              <a:chExt cx="3449667" cy="268268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CDAD534C-9CC6-DC4C-9FB5-AD407A5CE8E4}"/>
                  </a:ext>
                </a:extLst>
              </p:cNvPr>
              <p:cNvSpPr/>
              <p:nvPr/>
            </p:nvSpPr>
            <p:spPr>
              <a:xfrm>
                <a:off x="2170494" y="3596967"/>
                <a:ext cx="3449667" cy="267752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grpSp>
            <p:nvGrpSpPr>
              <p:cNvPr id="6" name="组合 5">
                <a:extLst>
                  <a:ext uri="{FF2B5EF4-FFF2-40B4-BE49-F238E27FC236}">
                    <a16:creationId xmlns:a16="http://schemas.microsoft.com/office/drawing/2014/main" id="{3215CD7B-87F9-C243-805E-F62EE376ED83}"/>
                  </a:ext>
                </a:extLst>
              </p:cNvPr>
              <p:cNvGrpSpPr/>
              <p:nvPr/>
            </p:nvGrpSpPr>
            <p:grpSpPr>
              <a:xfrm>
                <a:off x="2170494" y="3596967"/>
                <a:ext cx="3276265" cy="268268"/>
                <a:chOff x="2170494" y="3451827"/>
                <a:chExt cx="3276265" cy="268268"/>
              </a:xfrm>
            </p:grpSpPr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0748B0CA-8114-9542-A9C2-69A5BFCA9A1F}"/>
                    </a:ext>
                  </a:extLst>
                </p:cNvPr>
                <p:cNvSpPr/>
                <p:nvPr/>
              </p:nvSpPr>
              <p:spPr>
                <a:xfrm>
                  <a:off x="2170494" y="3451827"/>
                  <a:ext cx="807516" cy="26826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1" name="Content Placeholder 2">
                  <a:extLst>
                    <a:ext uri="{FF2B5EF4-FFF2-40B4-BE49-F238E27FC236}">
                      <a16:creationId xmlns:a16="http://schemas.microsoft.com/office/drawing/2014/main" id="{309C96AE-21D6-D544-8160-0995CD593FB5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72295" y="3467094"/>
                  <a:ext cx="734105" cy="246221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rtlCol="0">
                  <a:sp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zh-CN" altLang="en-US" sz="1000" b="1" dirty="0">
                      <a:solidFill>
                        <a:schemeClr val="bg2"/>
                      </a:solidFill>
                      <a:latin typeface="微软雅黑" pitchFamily="34" charset="-122"/>
                      <a:ea typeface="微软雅黑" pitchFamily="34" charset="-122"/>
                    </a:rPr>
                    <a:t>价格低</a:t>
                  </a:r>
                  <a:endParaRPr lang="en-US" altLang="zh-CN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92" name="TextBox 8">
                  <a:extLst>
                    <a:ext uri="{FF2B5EF4-FFF2-40B4-BE49-F238E27FC236}">
                      <a16:creationId xmlns:a16="http://schemas.microsoft.com/office/drawing/2014/main" id="{96A35946-E612-B540-8013-583D7755E018}"/>
                    </a:ext>
                  </a:extLst>
                </p:cNvPr>
                <p:cNvSpPr txBox="1"/>
                <p:nvPr/>
              </p:nvSpPr>
              <p:spPr>
                <a:xfrm>
                  <a:off x="2978010" y="3472548"/>
                  <a:ext cx="2468749" cy="2267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0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望闻问切，不需要借助仪器检查，价格低</a:t>
                  </a:r>
                  <a:endParaRPr lang="en-US" altLang="zh-CN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F515BA09-4FD3-D24D-A939-D2DC979C8F39}"/>
                </a:ext>
              </a:extLst>
            </p:cNvPr>
            <p:cNvGrpSpPr/>
            <p:nvPr/>
          </p:nvGrpSpPr>
          <p:grpSpPr>
            <a:xfrm>
              <a:off x="1618560" y="3810964"/>
              <a:ext cx="3745592" cy="290722"/>
              <a:chOff x="2170494" y="3850298"/>
              <a:chExt cx="3449667" cy="267753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6A164D4-6A70-334E-98A8-503F8F16AD9A}"/>
                  </a:ext>
                </a:extLst>
              </p:cNvPr>
              <p:cNvSpPr/>
              <p:nvPr/>
            </p:nvSpPr>
            <p:spPr>
              <a:xfrm>
                <a:off x="2315563" y="3850298"/>
                <a:ext cx="3304598" cy="26775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13CF4648-872F-6741-9F44-6A693599D374}"/>
                  </a:ext>
                </a:extLst>
              </p:cNvPr>
              <p:cNvSpPr/>
              <p:nvPr/>
            </p:nvSpPr>
            <p:spPr>
              <a:xfrm>
                <a:off x="2170494" y="3850298"/>
                <a:ext cx="807516" cy="26775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3" name="Content Placeholder 2">
                <a:extLst>
                  <a:ext uri="{FF2B5EF4-FFF2-40B4-BE49-F238E27FC236}">
                    <a16:creationId xmlns:a16="http://schemas.microsoft.com/office/drawing/2014/main" id="{5B235134-2EAB-3B44-8EAC-9608421140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0494" y="3866340"/>
                <a:ext cx="835291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机体损伤小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6" name="TextBox 8">
                <a:extLst>
                  <a:ext uri="{FF2B5EF4-FFF2-40B4-BE49-F238E27FC236}">
                    <a16:creationId xmlns:a16="http://schemas.microsoft.com/office/drawing/2014/main" id="{E97154D5-8EBA-D545-A954-D46DCCFFE1DF}"/>
                  </a:ext>
                </a:extLst>
              </p:cNvPr>
              <p:cNvSpPr txBox="1"/>
              <p:nvPr/>
            </p:nvSpPr>
            <p:spPr>
              <a:xfrm>
                <a:off x="2978010" y="3873009"/>
                <a:ext cx="2481465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不需要手术，对机体损伤微乎其微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676B1CC-9234-A943-8D54-736A28A6B153}"/>
                </a:ext>
              </a:extLst>
            </p:cNvPr>
            <p:cNvGrpSpPr/>
            <p:nvPr/>
          </p:nvGrpSpPr>
          <p:grpSpPr>
            <a:xfrm>
              <a:off x="1618560" y="4331316"/>
              <a:ext cx="3745592" cy="290722"/>
              <a:chOff x="2170494" y="4271481"/>
              <a:chExt cx="3449667" cy="267753"/>
            </a:xfrm>
          </p:grpSpPr>
          <p:sp>
            <p:nvSpPr>
              <p:cNvPr id="42" name="Rectangle 42">
                <a:extLst>
                  <a:ext uri="{FF2B5EF4-FFF2-40B4-BE49-F238E27FC236}">
                    <a16:creationId xmlns:a16="http://schemas.microsoft.com/office/drawing/2014/main" id="{AB2D201A-2E16-5742-9ACE-1149ACAC4187}"/>
                  </a:ext>
                </a:extLst>
              </p:cNvPr>
              <p:cNvSpPr/>
              <p:nvPr/>
            </p:nvSpPr>
            <p:spPr>
              <a:xfrm>
                <a:off x="2315563" y="4271481"/>
                <a:ext cx="3304598" cy="26775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43">
                <a:extLst>
                  <a:ext uri="{FF2B5EF4-FFF2-40B4-BE49-F238E27FC236}">
                    <a16:creationId xmlns:a16="http://schemas.microsoft.com/office/drawing/2014/main" id="{816AAF47-A3B3-1446-8F60-5D1CB321B91A}"/>
                  </a:ext>
                </a:extLst>
              </p:cNvPr>
              <p:cNvSpPr/>
              <p:nvPr/>
            </p:nvSpPr>
            <p:spPr>
              <a:xfrm>
                <a:off x="2170494" y="4271481"/>
                <a:ext cx="826149" cy="26775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4" name="Content Placeholder 2">
                <a:extLst>
                  <a:ext uri="{FF2B5EF4-FFF2-40B4-BE49-F238E27FC236}">
                    <a16:creationId xmlns:a16="http://schemas.microsoft.com/office/drawing/2014/main" id="{89B4CABB-A1A4-3C49-92FF-450D5D4F84A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0494" y="4282246"/>
                <a:ext cx="750014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副作用小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7" name="TextBox 8">
                <a:extLst>
                  <a:ext uri="{FF2B5EF4-FFF2-40B4-BE49-F238E27FC236}">
                    <a16:creationId xmlns:a16="http://schemas.microsoft.com/office/drawing/2014/main" id="{CE67D585-7319-8347-B8B2-6FAE43B9C530}"/>
                  </a:ext>
                </a:extLst>
              </p:cNvPr>
              <p:cNvSpPr txBox="1"/>
              <p:nvPr/>
            </p:nvSpPr>
            <p:spPr>
              <a:xfrm>
                <a:off x="2995135" y="4297626"/>
                <a:ext cx="2624839" cy="226768"/>
              </a:xfrm>
              <a:prstGeom prst="rect">
                <a:avLst/>
              </a:prstGeom>
              <a:solidFill>
                <a:srgbClr val="EBEBEB"/>
              </a:solidFill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只要辨证论治，配伍得当，中药几乎无副作用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4E54F777-52DD-A541-AE46-02CB8825BD4A}"/>
                </a:ext>
              </a:extLst>
            </p:cNvPr>
            <p:cNvSpPr/>
            <p:nvPr/>
          </p:nvSpPr>
          <p:spPr>
            <a:xfrm>
              <a:off x="1618560" y="4842872"/>
              <a:ext cx="3745592" cy="61600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  <p:sp>
          <p:nvSpPr>
            <p:cNvPr id="50" name="Rectangle 51">
              <a:extLst>
                <a:ext uri="{FF2B5EF4-FFF2-40B4-BE49-F238E27FC236}">
                  <a16:creationId xmlns:a16="http://schemas.microsoft.com/office/drawing/2014/main" id="{1415A921-FE81-2445-9ECC-6CA80203A303}"/>
                </a:ext>
              </a:extLst>
            </p:cNvPr>
            <p:cNvSpPr/>
            <p:nvPr/>
          </p:nvSpPr>
          <p:spPr>
            <a:xfrm>
              <a:off x="1618560" y="4842875"/>
              <a:ext cx="895788" cy="29072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Content Placeholder 2">
              <a:extLst>
                <a:ext uri="{FF2B5EF4-FFF2-40B4-BE49-F238E27FC236}">
                  <a16:creationId xmlns:a16="http://schemas.microsoft.com/office/drawing/2014/main" id="{BB2CDE62-4FAC-D245-9FC8-C20E87C17EBE}"/>
                </a:ext>
              </a:extLst>
            </p:cNvPr>
            <p:cNvSpPr txBox="1">
              <a:spLocks/>
            </p:cNvSpPr>
            <p:nvPr/>
          </p:nvSpPr>
          <p:spPr>
            <a:xfrm>
              <a:off x="1626406" y="4853368"/>
              <a:ext cx="785715" cy="267343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治疗彻底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1EE02F36-41A6-E145-8921-532E16402BBE}"/>
                </a:ext>
              </a:extLst>
            </p:cNvPr>
            <p:cNvSpPr txBox="1"/>
            <p:nvPr/>
          </p:nvSpPr>
          <p:spPr>
            <a:xfrm>
              <a:off x="2513740" y="4853368"/>
              <a:ext cx="2850210" cy="5268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9" name="组合 98">
              <a:extLst>
                <a:ext uri="{FF2B5EF4-FFF2-40B4-BE49-F238E27FC236}">
                  <a16:creationId xmlns:a16="http://schemas.microsoft.com/office/drawing/2014/main" id="{6E9CF829-F045-534A-A45F-D9299AC754AB}"/>
                </a:ext>
              </a:extLst>
            </p:cNvPr>
            <p:cNvGrpSpPr/>
            <p:nvPr/>
          </p:nvGrpSpPr>
          <p:grpSpPr>
            <a:xfrm>
              <a:off x="7031927" y="3318321"/>
              <a:ext cx="3984224" cy="291281"/>
              <a:chOff x="2170494" y="3596967"/>
              <a:chExt cx="3669446" cy="268268"/>
            </a:xfrm>
          </p:grpSpPr>
          <p:sp>
            <p:nvSpPr>
              <p:cNvPr id="100" name="Rectangle 31">
                <a:extLst>
                  <a:ext uri="{FF2B5EF4-FFF2-40B4-BE49-F238E27FC236}">
                    <a16:creationId xmlns:a16="http://schemas.microsoft.com/office/drawing/2014/main" id="{5EBA66A3-9B77-EC44-A4A6-36CE153D3D94}"/>
                  </a:ext>
                </a:extLst>
              </p:cNvPr>
              <p:cNvSpPr/>
              <p:nvPr/>
            </p:nvSpPr>
            <p:spPr>
              <a:xfrm>
                <a:off x="2170494" y="3596967"/>
                <a:ext cx="3669446" cy="267752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grpSp>
            <p:nvGrpSpPr>
              <p:cNvPr id="101" name="组合 100">
                <a:extLst>
                  <a:ext uri="{FF2B5EF4-FFF2-40B4-BE49-F238E27FC236}">
                    <a16:creationId xmlns:a16="http://schemas.microsoft.com/office/drawing/2014/main" id="{C2E8B196-BC12-124C-A3C8-C286F5E6EABC}"/>
                  </a:ext>
                </a:extLst>
              </p:cNvPr>
              <p:cNvGrpSpPr/>
              <p:nvPr/>
            </p:nvGrpSpPr>
            <p:grpSpPr>
              <a:xfrm>
                <a:off x="2170494" y="3596967"/>
                <a:ext cx="3669446" cy="268268"/>
                <a:chOff x="2170494" y="3451827"/>
                <a:chExt cx="3669446" cy="268268"/>
              </a:xfrm>
            </p:grpSpPr>
            <p:sp>
              <p:nvSpPr>
                <p:cNvPr id="102" name="Rectangle 32">
                  <a:extLst>
                    <a:ext uri="{FF2B5EF4-FFF2-40B4-BE49-F238E27FC236}">
                      <a16:creationId xmlns:a16="http://schemas.microsoft.com/office/drawing/2014/main" id="{BDDD96D1-3C96-3249-9626-1DEA787F07FC}"/>
                    </a:ext>
                  </a:extLst>
                </p:cNvPr>
                <p:cNvSpPr/>
                <p:nvPr/>
              </p:nvSpPr>
              <p:spPr>
                <a:xfrm>
                  <a:off x="2170494" y="3451827"/>
                  <a:ext cx="807516" cy="268268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03" name="Content Placeholder 2">
                  <a:extLst>
                    <a:ext uri="{FF2B5EF4-FFF2-40B4-BE49-F238E27FC236}">
                      <a16:creationId xmlns:a16="http://schemas.microsoft.com/office/drawing/2014/main" id="{6EFB3D80-F90D-0143-80D9-E1232BC5C7FC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2172295" y="3467094"/>
                  <a:ext cx="734105" cy="246221"/>
                </a:xfrm>
                <a:prstGeom prst="rect">
                  <a:avLst/>
                </a:prstGeom>
                <a:noFill/>
              </p:spPr>
              <p:txBody>
                <a:bodyPr vert="horz" wrap="square" lIns="91440" tIns="45720" rIns="91440" bIns="45720" rtlCol="0">
                  <a:spAutoFit/>
                </a:bodyPr>
                <a:lstStyle>
                  <a:lvl1pPr marL="342900" indent="-3429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4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742950" indent="-28575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2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1143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110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600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–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20574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»"/>
                    <a:defRPr sz="1050" kern="1200">
                      <a:solidFill>
                        <a:schemeClr val="bg1">
                          <a:lumMod val="6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5146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spcBef>
                      <a:spcPct val="20000"/>
                    </a:spcBef>
                    <a:buFont typeface="Arial" pitchFamily="34" charset="0"/>
                    <a:buChar char="•"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indent="0">
                    <a:buNone/>
                  </a:pPr>
                  <a:r>
                    <a:rPr lang="zh-CN" altLang="en-US" sz="1000" b="1" dirty="0">
                      <a:solidFill>
                        <a:schemeClr val="bg2"/>
                      </a:solidFill>
                      <a:latin typeface="微软雅黑" pitchFamily="34" charset="-122"/>
                      <a:ea typeface="微软雅黑" pitchFamily="34" charset="-122"/>
                    </a:rPr>
                    <a:t>价格高昂</a:t>
                  </a:r>
                  <a:endParaRPr lang="en-US" altLang="zh-CN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105" name="TextBox 8">
                  <a:extLst>
                    <a:ext uri="{FF2B5EF4-FFF2-40B4-BE49-F238E27FC236}">
                      <a16:creationId xmlns:a16="http://schemas.microsoft.com/office/drawing/2014/main" id="{A77BF5B5-7419-8B43-B077-6928166BFBB9}"/>
                    </a:ext>
                  </a:extLst>
                </p:cNvPr>
                <p:cNvSpPr txBox="1"/>
                <p:nvPr/>
              </p:nvSpPr>
              <p:spPr>
                <a:xfrm>
                  <a:off x="2978010" y="3480027"/>
                  <a:ext cx="2861930" cy="22676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0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微软雅黑" pitchFamily="34" charset="-122"/>
                      <a:ea typeface="微软雅黑" pitchFamily="34" charset="-122"/>
                    </a:rPr>
                    <a:t>诊断基本依靠医疗仪器，药品进口导致医疗费用高昂</a:t>
                  </a:r>
                  <a:endParaRPr lang="en-US" altLang="zh-CN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</p:grpSp>
        </p:grpSp>
        <p:grpSp>
          <p:nvGrpSpPr>
            <p:cNvPr id="106" name="组合 105">
              <a:extLst>
                <a:ext uri="{FF2B5EF4-FFF2-40B4-BE49-F238E27FC236}">
                  <a16:creationId xmlns:a16="http://schemas.microsoft.com/office/drawing/2014/main" id="{C6EF3E50-2B4C-1D45-9105-B7279CF41CCE}"/>
                </a:ext>
              </a:extLst>
            </p:cNvPr>
            <p:cNvGrpSpPr/>
            <p:nvPr/>
          </p:nvGrpSpPr>
          <p:grpSpPr>
            <a:xfrm>
              <a:off x="7031927" y="3814011"/>
              <a:ext cx="3974187" cy="290722"/>
              <a:chOff x="2170494" y="3850298"/>
              <a:chExt cx="3660202" cy="267753"/>
            </a:xfrm>
          </p:grpSpPr>
          <p:sp>
            <p:nvSpPr>
              <p:cNvPr id="110" name="Rectangle 37">
                <a:extLst>
                  <a:ext uri="{FF2B5EF4-FFF2-40B4-BE49-F238E27FC236}">
                    <a16:creationId xmlns:a16="http://schemas.microsoft.com/office/drawing/2014/main" id="{399AA12F-B7FB-B941-9222-F12A29DF278A}"/>
                  </a:ext>
                </a:extLst>
              </p:cNvPr>
              <p:cNvSpPr/>
              <p:nvPr/>
            </p:nvSpPr>
            <p:spPr>
              <a:xfrm>
                <a:off x="2315562" y="3850298"/>
                <a:ext cx="3515134" cy="267753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3" name="Rectangle 38">
                <a:extLst>
                  <a:ext uri="{FF2B5EF4-FFF2-40B4-BE49-F238E27FC236}">
                    <a16:creationId xmlns:a16="http://schemas.microsoft.com/office/drawing/2014/main" id="{B7E36340-5957-B248-9005-2AADB4274AAC}"/>
                  </a:ext>
                </a:extLst>
              </p:cNvPr>
              <p:cNvSpPr/>
              <p:nvPr/>
            </p:nvSpPr>
            <p:spPr>
              <a:xfrm>
                <a:off x="2170494" y="3850298"/>
                <a:ext cx="807516" cy="267753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4" name="Content Placeholder 2">
                <a:extLst>
                  <a:ext uri="{FF2B5EF4-FFF2-40B4-BE49-F238E27FC236}">
                    <a16:creationId xmlns:a16="http://schemas.microsoft.com/office/drawing/2014/main" id="{B1826ACA-A52A-814C-887F-DB6EED6ED8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0494" y="3866340"/>
                <a:ext cx="835291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机体损伤大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5" name="TextBox 8">
                <a:extLst>
                  <a:ext uri="{FF2B5EF4-FFF2-40B4-BE49-F238E27FC236}">
                    <a16:creationId xmlns:a16="http://schemas.microsoft.com/office/drawing/2014/main" id="{8059CCA2-7975-EE47-B04C-83E36284D7A6}"/>
                  </a:ext>
                </a:extLst>
              </p:cNvPr>
              <p:cNvSpPr txBox="1"/>
              <p:nvPr/>
            </p:nvSpPr>
            <p:spPr>
              <a:xfrm>
                <a:off x="2978010" y="3873009"/>
                <a:ext cx="2481465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通过手术治疗，对机体损伤大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16" name="组合 115">
              <a:extLst>
                <a:ext uri="{FF2B5EF4-FFF2-40B4-BE49-F238E27FC236}">
                  <a16:creationId xmlns:a16="http://schemas.microsoft.com/office/drawing/2014/main" id="{EC11EB7D-681E-194E-8007-FD44AACD7379}"/>
                </a:ext>
              </a:extLst>
            </p:cNvPr>
            <p:cNvGrpSpPr/>
            <p:nvPr/>
          </p:nvGrpSpPr>
          <p:grpSpPr>
            <a:xfrm>
              <a:off x="7031928" y="4331317"/>
              <a:ext cx="3984224" cy="611895"/>
              <a:chOff x="2170494" y="4268676"/>
              <a:chExt cx="3669446" cy="563551"/>
            </a:xfrm>
          </p:grpSpPr>
          <p:sp>
            <p:nvSpPr>
              <p:cNvPr id="117" name="Rectangle 42">
                <a:extLst>
                  <a:ext uri="{FF2B5EF4-FFF2-40B4-BE49-F238E27FC236}">
                    <a16:creationId xmlns:a16="http://schemas.microsoft.com/office/drawing/2014/main" id="{702F0B0A-14F9-C541-A342-49492B9C90FD}"/>
                  </a:ext>
                </a:extLst>
              </p:cNvPr>
              <p:cNvSpPr/>
              <p:nvPr/>
            </p:nvSpPr>
            <p:spPr>
              <a:xfrm>
                <a:off x="2170494" y="4271480"/>
                <a:ext cx="3669446" cy="56074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8" name="Rectangle 43">
                <a:extLst>
                  <a:ext uri="{FF2B5EF4-FFF2-40B4-BE49-F238E27FC236}">
                    <a16:creationId xmlns:a16="http://schemas.microsoft.com/office/drawing/2014/main" id="{88C6DF43-2FF2-984B-88EC-98243F95C91F}"/>
                  </a:ext>
                </a:extLst>
              </p:cNvPr>
              <p:cNvSpPr/>
              <p:nvPr/>
            </p:nvSpPr>
            <p:spPr>
              <a:xfrm>
                <a:off x="2170494" y="4271481"/>
                <a:ext cx="826149" cy="267753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9" name="Content Placeholder 2">
                <a:extLst>
                  <a:ext uri="{FF2B5EF4-FFF2-40B4-BE49-F238E27FC236}">
                    <a16:creationId xmlns:a16="http://schemas.microsoft.com/office/drawing/2014/main" id="{43C0F680-5920-3242-971A-31C0B4DE3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0494" y="4282246"/>
                <a:ext cx="750014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副作用大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1" name="TextBox 8">
                <a:extLst>
                  <a:ext uri="{FF2B5EF4-FFF2-40B4-BE49-F238E27FC236}">
                    <a16:creationId xmlns:a16="http://schemas.microsoft.com/office/drawing/2014/main" id="{FA26F011-20D7-B54D-A8A7-4EE8D04C4E31}"/>
                  </a:ext>
                </a:extLst>
              </p:cNvPr>
              <p:cNvSpPr txBox="1"/>
              <p:nvPr/>
            </p:nvSpPr>
            <p:spPr>
              <a:xfrm>
                <a:off x="2994948" y="4268676"/>
                <a:ext cx="2481465" cy="4851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长期服西药，会产生抗药性、依赖性、致癌致畸等，对病患造成不可修复的伤害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C5ACEA62-8582-BB44-ACA4-AC23C7103117}"/>
                </a:ext>
              </a:extLst>
            </p:cNvPr>
            <p:cNvGrpSpPr/>
            <p:nvPr/>
          </p:nvGrpSpPr>
          <p:grpSpPr>
            <a:xfrm>
              <a:off x="7031927" y="5108326"/>
              <a:ext cx="3971267" cy="620392"/>
              <a:chOff x="2170494" y="4926241"/>
              <a:chExt cx="3657513" cy="571377"/>
            </a:xfrm>
          </p:grpSpPr>
          <p:sp>
            <p:nvSpPr>
              <p:cNvPr id="123" name="Rectangle 50">
                <a:extLst>
                  <a:ext uri="{FF2B5EF4-FFF2-40B4-BE49-F238E27FC236}">
                    <a16:creationId xmlns:a16="http://schemas.microsoft.com/office/drawing/2014/main" id="{B1BC849E-1B62-8847-AB42-B734D25994C4}"/>
                  </a:ext>
                </a:extLst>
              </p:cNvPr>
              <p:cNvSpPr/>
              <p:nvPr/>
            </p:nvSpPr>
            <p:spPr>
              <a:xfrm>
                <a:off x="2170494" y="4926241"/>
                <a:ext cx="3657513" cy="571377"/>
              </a:xfrm>
              <a:prstGeom prst="rect">
                <a:avLst/>
              </a:prstGeom>
              <a:solidFill>
                <a:srgbClr val="EBEBE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4" name="Rectangle 51">
                <a:extLst>
                  <a:ext uri="{FF2B5EF4-FFF2-40B4-BE49-F238E27FC236}">
                    <a16:creationId xmlns:a16="http://schemas.microsoft.com/office/drawing/2014/main" id="{E72BB6E4-7B49-2E46-997C-FEEF8E103C49}"/>
                  </a:ext>
                </a:extLst>
              </p:cNvPr>
              <p:cNvSpPr/>
              <p:nvPr/>
            </p:nvSpPr>
            <p:spPr>
              <a:xfrm>
                <a:off x="2170494" y="4934117"/>
                <a:ext cx="825015" cy="267753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25" name="Content Placeholder 2">
                <a:extLst>
                  <a:ext uri="{FF2B5EF4-FFF2-40B4-BE49-F238E27FC236}">
                    <a16:creationId xmlns:a16="http://schemas.microsoft.com/office/drawing/2014/main" id="{8A6CF7F5-2EFD-D642-98F9-676113D238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7719" y="4944724"/>
                <a:ext cx="876592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治标不治本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26" name="TextBox 8">
                <a:extLst>
                  <a:ext uri="{FF2B5EF4-FFF2-40B4-BE49-F238E27FC236}">
                    <a16:creationId xmlns:a16="http://schemas.microsoft.com/office/drawing/2014/main" id="{D0AE1AF2-AE65-A44F-BA57-C6273845EA88}"/>
                  </a:ext>
                </a:extLst>
              </p:cNvPr>
              <p:cNvSpPr txBox="1"/>
              <p:nvPr/>
            </p:nvSpPr>
            <p:spPr>
              <a:xfrm>
                <a:off x="2994947" y="4935908"/>
                <a:ext cx="2786315" cy="4851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注重整体的调养，治病的同时增加抵抗力，使患者尽快恢复或者自愈，且愈后稳定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381632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561757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561757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561757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4" y="4155114"/>
            <a:ext cx="2488792" cy="957713"/>
            <a:chOff x="3474298" y="4072549"/>
            <a:chExt cx="2488792" cy="957713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8" y="4451545"/>
              <a:ext cx="1697133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155114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155114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238169" y="25522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00638" y="25689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09487" y="25644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466281" y="12906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466283" y="20700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542593" y="21463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466281" y="20832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049016" y="45658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727274" y="45658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190715" y="45658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241006" y="4977828"/>
            <a:ext cx="2663474" cy="521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550158" y="4981337"/>
            <a:ext cx="3000677" cy="10753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147040" y="4963144"/>
            <a:ext cx="2891062" cy="5213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2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2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4944979" y="20700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23673" y="20765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23675" y="20700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560204" y="22198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4944977" y="20832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864193" y="29625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346922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835023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91CCBE-326C-BC4C-AEFB-8F774F627D2C}"/>
              </a:ext>
            </a:extLst>
          </p:cNvPr>
          <p:cNvGrpSpPr/>
          <p:nvPr/>
        </p:nvGrpSpPr>
        <p:grpSpPr>
          <a:xfrm>
            <a:off x="1348469" y="1173112"/>
            <a:ext cx="9374950" cy="4473857"/>
            <a:chOff x="695325" y="1206488"/>
            <a:chExt cx="10801350" cy="515455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439D969-14D0-E045-B3E7-861858D639A1}"/>
                </a:ext>
              </a:extLst>
            </p:cNvPr>
            <p:cNvGrpSpPr/>
            <p:nvPr/>
          </p:nvGrpSpPr>
          <p:grpSpPr>
            <a:xfrm>
              <a:off x="10994104" y="1206489"/>
              <a:ext cx="502571" cy="5154554"/>
              <a:chOff x="10994103" y="1484783"/>
              <a:chExt cx="502571" cy="4824537"/>
            </a:xfrm>
          </p:grpSpPr>
          <p:sp>
            <p:nvSpPr>
              <p:cNvPr id="53" name="等腰三角形 6">
                <a:extLst>
                  <a:ext uri="{FF2B5EF4-FFF2-40B4-BE49-F238E27FC236}">
                    <a16:creationId xmlns:a16="http://schemas.microsoft.com/office/drawing/2014/main" id="{7D553C03-1E11-1B4E-A158-E6D0F6CE5C4E}"/>
                  </a:ext>
                </a:extLst>
              </p:cNvPr>
              <p:cNvSpPr/>
              <p:nvPr/>
            </p:nvSpPr>
            <p:spPr>
              <a:xfrm rot="16200000" flipH="1">
                <a:off x="10693937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5" name="直接连接符 54">
                <a:extLst>
                  <a:ext uri="{FF2B5EF4-FFF2-40B4-BE49-F238E27FC236}">
                    <a16:creationId xmlns:a16="http://schemas.microsoft.com/office/drawing/2014/main" id="{DB616224-9022-C24F-B780-A456186B68C6}"/>
                  </a:ext>
                </a:extLst>
              </p:cNvPr>
              <p:cNvCxnSpPr/>
              <p:nvPr/>
            </p:nvCxnSpPr>
            <p:spPr>
              <a:xfrm flipH="1">
                <a:off x="11001690" y="2578162"/>
                <a:ext cx="1" cy="37311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1FE07A6-9743-7240-841A-DFC72FA74C4D}"/>
                </a:ext>
              </a:extLst>
            </p:cNvPr>
            <p:cNvGrpSpPr/>
            <p:nvPr/>
          </p:nvGrpSpPr>
          <p:grpSpPr>
            <a:xfrm>
              <a:off x="695325" y="1206489"/>
              <a:ext cx="502571" cy="5116078"/>
              <a:chOff x="695325" y="1484783"/>
              <a:chExt cx="502571" cy="5154554"/>
            </a:xfrm>
          </p:grpSpPr>
          <p:sp>
            <p:nvSpPr>
              <p:cNvPr id="67" name="等腰三角形 6">
                <a:extLst>
                  <a:ext uri="{FF2B5EF4-FFF2-40B4-BE49-F238E27FC236}">
                    <a16:creationId xmlns:a16="http://schemas.microsoft.com/office/drawing/2014/main" id="{69DB88F7-99A1-7B47-BB27-0D766B145320}"/>
                  </a:ext>
                </a:extLst>
              </p:cNvPr>
              <p:cNvSpPr/>
              <p:nvPr/>
            </p:nvSpPr>
            <p:spPr>
              <a:xfrm rot="5400000">
                <a:off x="395159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8" name="直接连接符 12">
                <a:extLst>
                  <a:ext uri="{FF2B5EF4-FFF2-40B4-BE49-F238E27FC236}">
                    <a16:creationId xmlns:a16="http://schemas.microsoft.com/office/drawing/2014/main" id="{48447811-AC23-7347-98A2-0793D71FA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09" y="2578162"/>
                <a:ext cx="0" cy="406117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80BE71C-C3F4-B345-9FFA-58957617B25E}"/>
                </a:ext>
              </a:extLst>
            </p:cNvPr>
            <p:cNvGrpSpPr/>
            <p:nvPr/>
          </p:nvGrpSpPr>
          <p:grpSpPr>
            <a:xfrm>
              <a:off x="695325" y="1206488"/>
              <a:ext cx="5400675" cy="728791"/>
              <a:chOff x="695325" y="1484784"/>
              <a:chExt cx="5400675" cy="728790"/>
            </a:xfrm>
          </p:grpSpPr>
          <p:sp>
            <p:nvSpPr>
              <p:cNvPr id="72" name="五边形 71">
                <a:extLst>
                  <a:ext uri="{FF2B5EF4-FFF2-40B4-BE49-F238E27FC236}">
                    <a16:creationId xmlns:a16="http://schemas.microsoft.com/office/drawing/2014/main" id="{C807A73F-5EAE-3D48-AD88-342232245D75}"/>
                  </a:ext>
                </a:extLst>
              </p:cNvPr>
              <p:cNvSpPr/>
              <p:nvPr/>
            </p:nvSpPr>
            <p:spPr>
              <a:xfrm>
                <a:off x="695325" y="1484784"/>
                <a:ext cx="5400675" cy="728790"/>
              </a:xfrm>
              <a:prstGeom prst="homePlate">
                <a:avLst/>
              </a:prstGeom>
              <a:solidFill>
                <a:srgbClr val="459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73" name="TextBox 19">
                <a:extLst>
                  <a:ext uri="{FF2B5EF4-FFF2-40B4-BE49-F238E27FC236}">
                    <a16:creationId xmlns:a16="http://schemas.microsoft.com/office/drawing/2014/main" id="{A511C023-2FD6-8344-8CAA-012E9123D928}"/>
                  </a:ext>
                </a:extLst>
              </p:cNvPr>
              <p:cNvSpPr txBox="1"/>
              <p:nvPr/>
            </p:nvSpPr>
            <p:spPr>
              <a:xfrm>
                <a:off x="2471482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</a:t>
                </a:r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市场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2375BF9-D7D1-8547-BCB6-2DF01D7419A9}"/>
                </a:ext>
              </a:extLst>
            </p:cNvPr>
            <p:cNvGrpSpPr/>
            <p:nvPr/>
          </p:nvGrpSpPr>
          <p:grpSpPr>
            <a:xfrm>
              <a:off x="6096000" y="1206488"/>
              <a:ext cx="5400675" cy="728791"/>
              <a:chOff x="6095999" y="1484784"/>
              <a:chExt cx="5400675" cy="728790"/>
            </a:xfrm>
          </p:grpSpPr>
          <p:sp>
            <p:nvSpPr>
              <p:cNvPr id="75" name="五边形 74">
                <a:extLst>
                  <a:ext uri="{FF2B5EF4-FFF2-40B4-BE49-F238E27FC236}">
                    <a16:creationId xmlns:a16="http://schemas.microsoft.com/office/drawing/2014/main" id="{75E6B7DE-4B3E-964B-879D-FC8EB96DCD22}"/>
                  </a:ext>
                </a:extLst>
              </p:cNvPr>
              <p:cNvSpPr/>
              <p:nvPr/>
            </p:nvSpPr>
            <p:spPr>
              <a:xfrm flipH="1">
                <a:off x="6095999" y="1484784"/>
                <a:ext cx="5400675" cy="72879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Box 19">
                <a:extLst>
                  <a:ext uri="{FF2B5EF4-FFF2-40B4-BE49-F238E27FC236}">
                    <a16:creationId xmlns:a16="http://schemas.microsoft.com/office/drawing/2014/main" id="{0F34F79C-2A84-8C4C-9C1D-36D78C104E12}"/>
                  </a:ext>
                </a:extLst>
              </p:cNvPr>
              <p:cNvSpPr txBox="1"/>
              <p:nvPr/>
            </p:nvSpPr>
            <p:spPr>
              <a:xfrm>
                <a:off x="7872156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 市场</a:t>
                </a:r>
              </a:p>
            </p:txBody>
          </p:sp>
        </p:grpSp>
        <p:cxnSp>
          <p:nvCxnSpPr>
            <p:cNvPr id="89" name="直接连接符 50">
              <a:extLst>
                <a:ext uri="{FF2B5EF4-FFF2-40B4-BE49-F238E27FC236}">
                  <a16:creationId xmlns:a16="http://schemas.microsoft.com/office/drawing/2014/main" id="{6CE9A807-605E-F84F-9D45-69C3DBC0543E}"/>
                </a:ext>
              </a:extLst>
            </p:cNvPr>
            <p:cNvCxnSpPr>
              <a:cxnSpLocks/>
            </p:cNvCxnSpPr>
            <p:nvPr/>
          </p:nvCxnSpPr>
          <p:spPr>
            <a:xfrm>
              <a:off x="6103589" y="6322567"/>
              <a:ext cx="48981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58">
              <a:extLst>
                <a:ext uri="{FF2B5EF4-FFF2-40B4-BE49-F238E27FC236}">
                  <a16:creationId xmlns:a16="http://schemas.microsoft.com/office/drawing/2014/main" id="{7AD0EBE2-B400-8A47-811A-862900FAD542}"/>
                </a:ext>
              </a:extLst>
            </p:cNvPr>
            <p:cNvCxnSpPr/>
            <p:nvPr/>
          </p:nvCxnSpPr>
          <p:spPr>
            <a:xfrm>
              <a:off x="1197898" y="6322569"/>
              <a:ext cx="4898103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F42BC7C-B316-C44C-B59D-CB2AB9577FE8}"/>
                </a:ext>
              </a:extLst>
            </p:cNvPr>
            <p:cNvGrpSpPr/>
            <p:nvPr/>
          </p:nvGrpSpPr>
          <p:grpSpPr>
            <a:xfrm>
              <a:off x="1884028" y="2481356"/>
              <a:ext cx="338287" cy="354605"/>
              <a:chOff x="2071540" y="3138835"/>
              <a:chExt cx="338286" cy="354605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BD75734-053C-8841-BCEE-097CE6D5856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TextBox 14">
                <a:extLst>
                  <a:ext uri="{FF2B5EF4-FFF2-40B4-BE49-F238E27FC236}">
                    <a16:creationId xmlns:a16="http://schemas.microsoft.com/office/drawing/2014/main" id="{2942A319-D4F9-9642-91FB-04A1AFE30F01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6DAB026-F63F-4B43-931C-FE01B71602A8}"/>
                </a:ext>
              </a:extLst>
            </p:cNvPr>
            <p:cNvGrpSpPr/>
            <p:nvPr/>
          </p:nvGrpSpPr>
          <p:grpSpPr>
            <a:xfrm>
              <a:off x="1884028" y="3192203"/>
              <a:ext cx="338287" cy="354605"/>
              <a:chOff x="2071540" y="3138835"/>
              <a:chExt cx="338286" cy="354605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22DFDB2-3A1E-E64B-A6A9-074269EAFA0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TextBox 14">
                <a:extLst>
                  <a:ext uri="{FF2B5EF4-FFF2-40B4-BE49-F238E27FC236}">
                    <a16:creationId xmlns:a16="http://schemas.microsoft.com/office/drawing/2014/main" id="{2A882AE4-6E10-4643-B000-A2C7F1DCCEC3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037196-0C5B-B54D-A282-A3233B79B95A}"/>
                </a:ext>
              </a:extLst>
            </p:cNvPr>
            <p:cNvGrpSpPr/>
            <p:nvPr/>
          </p:nvGrpSpPr>
          <p:grpSpPr>
            <a:xfrm>
              <a:off x="1884028" y="3903048"/>
              <a:ext cx="338287" cy="354605"/>
              <a:chOff x="2071540" y="3138835"/>
              <a:chExt cx="338286" cy="354605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3B52166-9C23-6B44-B324-E7B4142E3447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E280ED72-D1BC-1D42-9D58-17BEEED6914F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5E68CE6-7D97-B347-A47E-58D82CC5BD1E}"/>
                </a:ext>
              </a:extLst>
            </p:cNvPr>
            <p:cNvGrpSpPr/>
            <p:nvPr/>
          </p:nvGrpSpPr>
          <p:grpSpPr>
            <a:xfrm>
              <a:off x="1884028" y="4600644"/>
              <a:ext cx="338287" cy="354605"/>
              <a:chOff x="2071540" y="3138835"/>
              <a:chExt cx="338286" cy="354605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A7308F9-3F00-E84E-AAF0-CAFC17C99C34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TextBox 14">
                <a:extLst>
                  <a:ext uri="{FF2B5EF4-FFF2-40B4-BE49-F238E27FC236}">
                    <a16:creationId xmlns:a16="http://schemas.microsoft.com/office/drawing/2014/main" id="{8111CCE0-6A31-544C-8D2A-9E371C7C3347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0" name="TextBox 23">
              <a:extLst>
                <a:ext uri="{FF2B5EF4-FFF2-40B4-BE49-F238E27FC236}">
                  <a16:creationId xmlns:a16="http://schemas.microsoft.com/office/drawing/2014/main" id="{BCC3A960-15A8-F348-B455-AA2D12320452}"/>
                </a:ext>
              </a:extLst>
            </p:cNvPr>
            <p:cNvSpPr txBox="1"/>
            <p:nvPr/>
          </p:nvSpPr>
          <p:spPr>
            <a:xfrm>
              <a:off x="2365266" y="253274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学术交流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D251DF4A-D9D5-7142-8071-2E7302BE32D8}"/>
                </a:ext>
              </a:extLst>
            </p:cNvPr>
            <p:cNvSpPr txBox="1"/>
            <p:nvPr/>
          </p:nvSpPr>
          <p:spPr>
            <a:xfrm>
              <a:off x="2365266" y="322420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专业智能学习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Box 23">
              <a:extLst>
                <a:ext uri="{FF2B5EF4-FFF2-40B4-BE49-F238E27FC236}">
                  <a16:creationId xmlns:a16="http://schemas.microsoft.com/office/drawing/2014/main" id="{F51288B8-FE82-3743-A0EC-3D4A888A454B}"/>
                </a:ext>
              </a:extLst>
            </p:cNvPr>
            <p:cNvSpPr txBox="1"/>
            <p:nvPr/>
          </p:nvSpPr>
          <p:spPr>
            <a:xfrm>
              <a:off x="2365266" y="392731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社区交流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797C8D97-AF50-F242-BD95-D7AC33CB8B64}"/>
                </a:ext>
              </a:extLst>
            </p:cNvPr>
            <p:cNvSpPr txBox="1"/>
            <p:nvPr/>
          </p:nvSpPr>
          <p:spPr>
            <a:xfrm>
              <a:off x="2365266" y="4651309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医患交流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87D3178-8D59-0F4F-A3E4-F6FA3D6C5699}"/>
                </a:ext>
              </a:extLst>
            </p:cNvPr>
            <p:cNvGrpSpPr/>
            <p:nvPr/>
          </p:nvGrpSpPr>
          <p:grpSpPr>
            <a:xfrm>
              <a:off x="1890656" y="5296386"/>
              <a:ext cx="338287" cy="354605"/>
              <a:chOff x="2071540" y="3138835"/>
              <a:chExt cx="338286" cy="354605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C5FE03C3-4BEB-B14E-9432-30940A333328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TextBox 14">
                <a:extLst>
                  <a:ext uri="{FF2B5EF4-FFF2-40B4-BE49-F238E27FC236}">
                    <a16:creationId xmlns:a16="http://schemas.microsoft.com/office/drawing/2014/main" id="{3749D5D2-4015-684B-8210-945B02BDD582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E1BA4E5F-B1E0-FE4B-8A62-D8E174705687}"/>
                </a:ext>
              </a:extLst>
            </p:cNvPr>
            <p:cNvSpPr txBox="1"/>
            <p:nvPr/>
          </p:nvSpPr>
          <p:spPr>
            <a:xfrm>
              <a:off x="2371895" y="5347051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论坛讲座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CEF33590-8DBB-6F49-8572-574F6B0D512A}"/>
                </a:ext>
              </a:extLst>
            </p:cNvPr>
            <p:cNvGrpSpPr/>
            <p:nvPr/>
          </p:nvGrpSpPr>
          <p:grpSpPr>
            <a:xfrm>
              <a:off x="6914219" y="2526635"/>
              <a:ext cx="338287" cy="354605"/>
              <a:chOff x="2071540" y="3138835"/>
              <a:chExt cx="338286" cy="354605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1E46E12E-2A4E-3849-9B35-6A5CBDE3ACA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TextBox 14">
                <a:extLst>
                  <a:ext uri="{FF2B5EF4-FFF2-40B4-BE49-F238E27FC236}">
                    <a16:creationId xmlns:a16="http://schemas.microsoft.com/office/drawing/2014/main" id="{CF8CE9CC-C9F5-BB44-9983-F05BC3DF5819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7B1D2E4-461B-044C-9DFB-C5319C7102F7}"/>
                </a:ext>
              </a:extLst>
            </p:cNvPr>
            <p:cNvGrpSpPr/>
            <p:nvPr/>
          </p:nvGrpSpPr>
          <p:grpSpPr>
            <a:xfrm>
              <a:off x="6914219" y="3237482"/>
              <a:ext cx="338287" cy="354605"/>
              <a:chOff x="2071540" y="3138835"/>
              <a:chExt cx="338286" cy="354605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69A57238-118D-6B47-A24A-CB5C0FDA9A6B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TextBox 14">
                <a:extLst>
                  <a:ext uri="{FF2B5EF4-FFF2-40B4-BE49-F238E27FC236}">
                    <a16:creationId xmlns:a16="http://schemas.microsoft.com/office/drawing/2014/main" id="{287A546B-D66C-094E-9C9F-0A2DEC47331C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31C2066F-19A0-DD49-ADED-5862673EC8B8}"/>
                </a:ext>
              </a:extLst>
            </p:cNvPr>
            <p:cNvGrpSpPr/>
            <p:nvPr/>
          </p:nvGrpSpPr>
          <p:grpSpPr>
            <a:xfrm>
              <a:off x="6914219" y="3948327"/>
              <a:ext cx="338287" cy="354605"/>
              <a:chOff x="2071540" y="3138835"/>
              <a:chExt cx="338286" cy="35460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2F6DBD0-571A-9F41-AF0E-3F2E15E7773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TextBox 14">
                <a:extLst>
                  <a:ext uri="{FF2B5EF4-FFF2-40B4-BE49-F238E27FC236}">
                    <a16:creationId xmlns:a16="http://schemas.microsoft.com/office/drawing/2014/main" id="{6362CFC7-F6CF-3B44-95CA-9C91CE0D5640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3DEDB208-B4F9-DF40-9969-98ADCBC100E9}"/>
                </a:ext>
              </a:extLst>
            </p:cNvPr>
            <p:cNvGrpSpPr/>
            <p:nvPr/>
          </p:nvGrpSpPr>
          <p:grpSpPr>
            <a:xfrm>
              <a:off x="6914219" y="4645923"/>
              <a:ext cx="338287" cy="354605"/>
              <a:chOff x="2071540" y="3138835"/>
              <a:chExt cx="338286" cy="354605"/>
            </a:xfrm>
          </p:grpSpPr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7DAC51FC-3477-504B-9C2F-4957D8002123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TextBox 14">
                <a:extLst>
                  <a:ext uri="{FF2B5EF4-FFF2-40B4-BE49-F238E27FC236}">
                    <a16:creationId xmlns:a16="http://schemas.microsoft.com/office/drawing/2014/main" id="{440ACAA2-FC54-2E41-B6F6-5C1F6DF64F8E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0" name="TextBox 23">
              <a:extLst>
                <a:ext uri="{FF2B5EF4-FFF2-40B4-BE49-F238E27FC236}">
                  <a16:creationId xmlns:a16="http://schemas.microsoft.com/office/drawing/2014/main" id="{B0EAE4DD-7627-0F45-8055-2077ECEB48D1}"/>
                </a:ext>
              </a:extLst>
            </p:cNvPr>
            <p:cNvSpPr txBox="1"/>
            <p:nvPr/>
          </p:nvSpPr>
          <p:spPr>
            <a:xfrm>
              <a:off x="7409140" y="2550664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慢病管理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TextBox 23">
              <a:extLst>
                <a:ext uri="{FF2B5EF4-FFF2-40B4-BE49-F238E27FC236}">
                  <a16:creationId xmlns:a16="http://schemas.microsoft.com/office/drawing/2014/main" id="{B94B085D-4916-7641-84D3-94DDF4976366}"/>
                </a:ext>
              </a:extLst>
            </p:cNvPr>
            <p:cNvSpPr txBox="1"/>
            <p:nvPr/>
          </p:nvSpPr>
          <p:spPr>
            <a:xfrm>
              <a:off x="7409140" y="324211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护理养生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23">
              <a:extLst>
                <a:ext uri="{FF2B5EF4-FFF2-40B4-BE49-F238E27FC236}">
                  <a16:creationId xmlns:a16="http://schemas.microsoft.com/office/drawing/2014/main" id="{976CD052-BD9F-5E4E-A138-023107C68A9D}"/>
                </a:ext>
              </a:extLst>
            </p:cNvPr>
            <p:cNvSpPr txBox="1"/>
            <p:nvPr/>
          </p:nvSpPr>
          <p:spPr>
            <a:xfrm>
              <a:off x="7409140" y="3945227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健身保健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FC824613-5CA3-7E4D-9A9A-F3C82A78C44A}"/>
                </a:ext>
              </a:extLst>
            </p:cNvPr>
            <p:cNvSpPr txBox="1"/>
            <p:nvPr/>
          </p:nvSpPr>
          <p:spPr>
            <a:xfrm>
              <a:off x="7409140" y="4669225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疾病学习、交流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B9E4BCF-6C96-C843-8FCB-EA5216E6BF6F}"/>
                </a:ext>
              </a:extLst>
            </p:cNvPr>
            <p:cNvGrpSpPr/>
            <p:nvPr/>
          </p:nvGrpSpPr>
          <p:grpSpPr>
            <a:xfrm>
              <a:off x="6920847" y="5341665"/>
              <a:ext cx="338287" cy="354605"/>
              <a:chOff x="2071540" y="3138835"/>
              <a:chExt cx="338286" cy="354605"/>
            </a:xfrm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28D8D2-1CE6-E84E-AF32-579C05060101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TextBox 14">
                <a:extLst>
                  <a:ext uri="{FF2B5EF4-FFF2-40B4-BE49-F238E27FC236}">
                    <a16:creationId xmlns:a16="http://schemas.microsoft.com/office/drawing/2014/main" id="{CEC66A27-E1EF-AC4C-BE3F-2DBD0B30310B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7" name="TextBox 23">
              <a:extLst>
                <a:ext uri="{FF2B5EF4-FFF2-40B4-BE49-F238E27FC236}">
                  <a16:creationId xmlns:a16="http://schemas.microsoft.com/office/drawing/2014/main" id="{A30EB86A-195D-5740-9C7E-89E4B4B3DBE6}"/>
                </a:ext>
              </a:extLst>
            </p:cNvPr>
            <p:cNvSpPr txBox="1"/>
            <p:nvPr/>
          </p:nvSpPr>
          <p:spPr>
            <a:xfrm>
              <a:off x="7415767" y="5364967"/>
              <a:ext cx="3186568" cy="292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健康评估、体检服务、健康档案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25874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34927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35567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10323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10323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69036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25874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22589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32103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22589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33660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41056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69036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948500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00223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85118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85118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85118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261198"/>
            <a:chOff x="3762506" y="1807841"/>
            <a:chExt cx="2244151" cy="126119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240735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1005808"/>
            <a:chOff x="3762506" y="1807841"/>
            <a:chExt cx="2244151" cy="100580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240735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306543"/>
            <a:chOff x="3762506" y="1807841"/>
            <a:chExt cx="2244151" cy="13065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2526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2586</TotalTime>
  <Words>1523</Words>
  <Application>Microsoft Macintosh PowerPoint</Application>
  <PresentationFormat>宽屏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9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造字工房悦黑（非商用）常规体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Open Sans Semibold</vt:lpstr>
      <vt:lpstr>PingFang SC</vt:lpstr>
      <vt:lpstr>Roboto Condensed Light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1616</cp:revision>
  <cp:lastPrinted>2019-01-10T01:01:25Z</cp:lastPrinted>
  <dcterms:created xsi:type="dcterms:W3CDTF">2015-07-02T09:55:46Z</dcterms:created>
  <dcterms:modified xsi:type="dcterms:W3CDTF">2019-03-20T10:13:55Z</dcterms:modified>
</cp:coreProperties>
</file>